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58" r:id="rId4"/>
    <p:sldId id="369" r:id="rId5"/>
    <p:sldId id="259" r:id="rId6"/>
    <p:sldId id="260" r:id="rId7"/>
    <p:sldId id="261" r:id="rId8"/>
    <p:sldId id="267" r:id="rId9"/>
    <p:sldId id="262" r:id="rId10"/>
    <p:sldId id="263" r:id="rId11"/>
    <p:sldId id="264" r:id="rId12"/>
    <p:sldId id="265" r:id="rId13"/>
    <p:sldId id="266" r:id="rId14"/>
    <p:sldId id="268" r:id="rId15"/>
    <p:sldId id="269" r:id="rId16"/>
    <p:sldId id="370" r:id="rId17"/>
    <p:sldId id="421" r:id="rId18"/>
    <p:sldId id="270" r:id="rId1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p:restoredTop sz="94624"/>
  </p:normalViewPr>
  <p:slideViewPr>
    <p:cSldViewPr snapToGrid="0" snapToObjects="1">
      <p:cViewPr varScale="1">
        <p:scale>
          <a:sx n="82" d="100"/>
          <a:sy n="82" d="100"/>
        </p:scale>
        <p:origin x="192" y="8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608BC0-3849-466B-A80C-2EA8E78C6946}" type="doc">
      <dgm:prSet loTypeId="urn:microsoft.com/office/officeart/2005/8/layout/default#2" loCatId="list" qsTypeId="urn:microsoft.com/office/officeart/2005/8/quickstyle/3d1" qsCatId="3D" csTypeId="urn:microsoft.com/office/officeart/2005/8/colors/colorful5" csCatId="colorful" phldr="1"/>
      <dgm:spPr/>
      <dgm:t>
        <a:bodyPr/>
        <a:lstStyle/>
        <a:p>
          <a:endParaRPr lang="en-US"/>
        </a:p>
      </dgm:t>
    </dgm:pt>
    <dgm:pt modelId="{7DA6CF54-E280-46EB-AD3D-C0A7954095DA}">
      <dgm:prSet phldrT="[Text]"/>
      <dgm:spPr>
        <a:solidFill>
          <a:srgbClr val="FFC000"/>
        </a:solidFill>
      </dgm:spPr>
      <dgm:t>
        <a:bodyPr/>
        <a:lstStyle/>
        <a:p>
          <a:r>
            <a:rPr lang="en-US" dirty="0" err="1"/>
            <a:t>Plurinacio-nalidad</a:t>
          </a:r>
          <a:endParaRPr lang="en-US" dirty="0"/>
        </a:p>
      </dgm:t>
    </dgm:pt>
    <dgm:pt modelId="{C2B4B835-7E76-45B0-A90D-1B5F39B01F09}" type="parTrans" cxnId="{E4D4111A-AF9F-41CB-A413-F5ECE9858256}">
      <dgm:prSet/>
      <dgm:spPr/>
      <dgm:t>
        <a:bodyPr/>
        <a:lstStyle/>
        <a:p>
          <a:endParaRPr lang="en-US"/>
        </a:p>
      </dgm:t>
    </dgm:pt>
    <dgm:pt modelId="{64867034-5CBD-46F6-A338-FB00AB13EFF8}" type="sibTrans" cxnId="{E4D4111A-AF9F-41CB-A413-F5ECE9858256}">
      <dgm:prSet/>
      <dgm:spPr/>
      <dgm:t>
        <a:bodyPr/>
        <a:lstStyle/>
        <a:p>
          <a:endParaRPr lang="en-US"/>
        </a:p>
      </dgm:t>
    </dgm:pt>
    <dgm:pt modelId="{9C6F2701-BEAE-4EAF-AC6C-812D6672E7BE}">
      <dgm:prSet phldrT="[Text]"/>
      <dgm:spPr/>
      <dgm:t>
        <a:bodyPr/>
        <a:lstStyle/>
        <a:p>
          <a:r>
            <a:rPr lang="es-EC" dirty="0"/>
            <a:t>Buen Vivir</a:t>
          </a:r>
        </a:p>
        <a:p>
          <a:r>
            <a:rPr lang="es-EC" dirty="0"/>
            <a:t>Régimen de desarrollo</a:t>
          </a:r>
          <a:endParaRPr lang="en-US" dirty="0"/>
        </a:p>
      </dgm:t>
    </dgm:pt>
    <dgm:pt modelId="{E42F6ADB-96BA-4CE0-BEAD-E719D1ED25B1}" type="parTrans" cxnId="{B97D2E90-05FB-4EFE-AC8D-C3595625680E}">
      <dgm:prSet/>
      <dgm:spPr/>
      <dgm:t>
        <a:bodyPr/>
        <a:lstStyle/>
        <a:p>
          <a:endParaRPr lang="en-US"/>
        </a:p>
      </dgm:t>
    </dgm:pt>
    <dgm:pt modelId="{0E324C70-1785-4159-9382-B982A5339ECD}" type="sibTrans" cxnId="{B97D2E90-05FB-4EFE-AC8D-C3595625680E}">
      <dgm:prSet/>
      <dgm:spPr/>
      <dgm:t>
        <a:bodyPr/>
        <a:lstStyle/>
        <a:p>
          <a:endParaRPr lang="en-US"/>
        </a:p>
      </dgm:t>
    </dgm:pt>
    <dgm:pt modelId="{25B9191F-33B5-4B04-AD01-BFC3DB672AA0}">
      <dgm:prSet phldrT="[Text]"/>
      <dgm:spPr>
        <a:solidFill>
          <a:srgbClr val="92D050"/>
        </a:solidFill>
      </dgm:spPr>
      <dgm:t>
        <a:bodyPr/>
        <a:lstStyle/>
        <a:p>
          <a:r>
            <a:rPr lang="es-EC" dirty="0"/>
            <a:t>Derechos de la Naturaleza</a:t>
          </a:r>
          <a:endParaRPr lang="en-US" dirty="0"/>
        </a:p>
      </dgm:t>
    </dgm:pt>
    <dgm:pt modelId="{843A27DE-1C42-4565-B006-BB0F57C4E84A}" type="parTrans" cxnId="{E6D42BE1-9A22-403E-8EB9-9258C1AB9A3C}">
      <dgm:prSet/>
      <dgm:spPr/>
      <dgm:t>
        <a:bodyPr/>
        <a:lstStyle/>
        <a:p>
          <a:endParaRPr lang="en-US"/>
        </a:p>
      </dgm:t>
    </dgm:pt>
    <dgm:pt modelId="{322B6652-DA4B-4CE8-9AD2-3BA909FA6A95}" type="sibTrans" cxnId="{E6D42BE1-9A22-403E-8EB9-9258C1AB9A3C}">
      <dgm:prSet/>
      <dgm:spPr/>
      <dgm:t>
        <a:bodyPr/>
        <a:lstStyle/>
        <a:p>
          <a:endParaRPr lang="en-US"/>
        </a:p>
      </dgm:t>
    </dgm:pt>
    <dgm:pt modelId="{D0EE17EE-E4CC-48DB-9EBC-FCBC572F9406}" type="pres">
      <dgm:prSet presAssocID="{C0608BC0-3849-466B-A80C-2EA8E78C6946}" presName="diagram" presStyleCnt="0">
        <dgm:presLayoutVars>
          <dgm:dir/>
          <dgm:resizeHandles val="exact"/>
        </dgm:presLayoutVars>
      </dgm:prSet>
      <dgm:spPr/>
    </dgm:pt>
    <dgm:pt modelId="{F73DE847-232E-4BC9-BE8D-7169571D569B}" type="pres">
      <dgm:prSet presAssocID="{7DA6CF54-E280-46EB-AD3D-C0A7954095DA}" presName="node" presStyleLbl="node1" presStyleIdx="0" presStyleCnt="3" custScaleX="60711" custLinFactY="15028" custLinFactNeighborX="-5586" custLinFactNeighborY="100000">
        <dgm:presLayoutVars>
          <dgm:bulletEnabled val="1"/>
        </dgm:presLayoutVars>
      </dgm:prSet>
      <dgm:spPr/>
    </dgm:pt>
    <dgm:pt modelId="{B591A6A6-63C4-436C-B6D3-26A92892077C}" type="pres">
      <dgm:prSet presAssocID="{64867034-5CBD-46F6-A338-FB00AB13EFF8}" presName="sibTrans" presStyleCnt="0"/>
      <dgm:spPr/>
    </dgm:pt>
    <dgm:pt modelId="{13890134-A586-4594-8D46-0FBE30376D25}" type="pres">
      <dgm:prSet presAssocID="{9C6F2701-BEAE-4EAF-AC6C-812D6672E7BE}" presName="node" presStyleLbl="node1" presStyleIdx="1" presStyleCnt="3" custLinFactNeighborX="-41457" custLinFactNeighborY="-35">
        <dgm:presLayoutVars>
          <dgm:bulletEnabled val="1"/>
        </dgm:presLayoutVars>
      </dgm:prSet>
      <dgm:spPr/>
    </dgm:pt>
    <dgm:pt modelId="{71C9DC40-3AB0-4ABD-BA05-10376C453621}" type="pres">
      <dgm:prSet presAssocID="{0E324C70-1785-4159-9382-B982A5339ECD}" presName="sibTrans" presStyleCnt="0"/>
      <dgm:spPr/>
    </dgm:pt>
    <dgm:pt modelId="{04EDBF94-480D-4826-9751-8A102E59CD50}" type="pres">
      <dgm:prSet presAssocID="{25B9191F-33B5-4B04-AD01-BFC3DB672AA0}" presName="node" presStyleLbl="node1" presStyleIdx="2" presStyleCnt="3" custScaleX="60711" custLinFactNeighborX="49703" custLinFactNeighborY="541">
        <dgm:presLayoutVars>
          <dgm:bulletEnabled val="1"/>
        </dgm:presLayoutVars>
      </dgm:prSet>
      <dgm:spPr/>
    </dgm:pt>
  </dgm:ptLst>
  <dgm:cxnLst>
    <dgm:cxn modelId="{E3075A11-E205-4DF5-AA2B-131F475E853B}" type="presOf" srcId="{C0608BC0-3849-466B-A80C-2EA8E78C6946}" destId="{D0EE17EE-E4CC-48DB-9EBC-FCBC572F9406}" srcOrd="0" destOrd="0" presId="urn:microsoft.com/office/officeart/2005/8/layout/default#2"/>
    <dgm:cxn modelId="{E4D4111A-AF9F-41CB-A413-F5ECE9858256}" srcId="{C0608BC0-3849-466B-A80C-2EA8E78C6946}" destId="{7DA6CF54-E280-46EB-AD3D-C0A7954095DA}" srcOrd="0" destOrd="0" parTransId="{C2B4B835-7E76-45B0-A90D-1B5F39B01F09}" sibTransId="{64867034-5CBD-46F6-A338-FB00AB13EFF8}"/>
    <dgm:cxn modelId="{BC65452A-77F1-4F06-8BC9-B86C66A0F4C1}" type="presOf" srcId="{25B9191F-33B5-4B04-AD01-BFC3DB672AA0}" destId="{04EDBF94-480D-4826-9751-8A102E59CD50}" srcOrd="0" destOrd="0" presId="urn:microsoft.com/office/officeart/2005/8/layout/default#2"/>
    <dgm:cxn modelId="{B97D2E90-05FB-4EFE-AC8D-C3595625680E}" srcId="{C0608BC0-3849-466B-A80C-2EA8E78C6946}" destId="{9C6F2701-BEAE-4EAF-AC6C-812D6672E7BE}" srcOrd="1" destOrd="0" parTransId="{E42F6ADB-96BA-4CE0-BEAD-E719D1ED25B1}" sibTransId="{0E324C70-1785-4159-9382-B982A5339ECD}"/>
    <dgm:cxn modelId="{E6D42BE1-9A22-403E-8EB9-9258C1AB9A3C}" srcId="{C0608BC0-3849-466B-A80C-2EA8E78C6946}" destId="{25B9191F-33B5-4B04-AD01-BFC3DB672AA0}" srcOrd="2" destOrd="0" parTransId="{843A27DE-1C42-4565-B006-BB0F57C4E84A}" sibTransId="{322B6652-DA4B-4CE8-9AD2-3BA909FA6A95}"/>
    <dgm:cxn modelId="{B9CDB8EF-F301-4356-954A-6589E491B3C0}" type="presOf" srcId="{9C6F2701-BEAE-4EAF-AC6C-812D6672E7BE}" destId="{13890134-A586-4594-8D46-0FBE30376D25}" srcOrd="0" destOrd="0" presId="urn:microsoft.com/office/officeart/2005/8/layout/default#2"/>
    <dgm:cxn modelId="{B331AEF1-3FE2-4A1A-AD38-43EA19B7D977}" type="presOf" srcId="{7DA6CF54-E280-46EB-AD3D-C0A7954095DA}" destId="{F73DE847-232E-4BC9-BE8D-7169571D569B}" srcOrd="0" destOrd="0" presId="urn:microsoft.com/office/officeart/2005/8/layout/default#2"/>
    <dgm:cxn modelId="{BB2DC661-D9A2-42A7-B186-E39E0C0E4BB0}" type="presParOf" srcId="{D0EE17EE-E4CC-48DB-9EBC-FCBC572F9406}" destId="{F73DE847-232E-4BC9-BE8D-7169571D569B}" srcOrd="0" destOrd="0" presId="urn:microsoft.com/office/officeart/2005/8/layout/default#2"/>
    <dgm:cxn modelId="{BC1471C1-63AC-4B9A-84A7-8435C94B4636}" type="presParOf" srcId="{D0EE17EE-E4CC-48DB-9EBC-FCBC572F9406}" destId="{B591A6A6-63C4-436C-B6D3-26A92892077C}" srcOrd="1" destOrd="0" presId="urn:microsoft.com/office/officeart/2005/8/layout/default#2"/>
    <dgm:cxn modelId="{670BB045-3ADF-4D81-95FB-FD7FE2131D54}" type="presParOf" srcId="{D0EE17EE-E4CC-48DB-9EBC-FCBC572F9406}" destId="{13890134-A586-4594-8D46-0FBE30376D25}" srcOrd="2" destOrd="0" presId="urn:microsoft.com/office/officeart/2005/8/layout/default#2"/>
    <dgm:cxn modelId="{2FC8F621-F591-40CC-8F1B-7734EC53B237}" type="presParOf" srcId="{D0EE17EE-E4CC-48DB-9EBC-FCBC572F9406}" destId="{71C9DC40-3AB0-4ABD-BA05-10376C453621}" srcOrd="3" destOrd="0" presId="urn:microsoft.com/office/officeart/2005/8/layout/default#2"/>
    <dgm:cxn modelId="{4571AA53-966E-4734-BB7A-4EFE7E29042A}" type="presParOf" srcId="{D0EE17EE-E4CC-48DB-9EBC-FCBC572F9406}" destId="{04EDBF94-480D-4826-9751-8A102E59CD50}" srcOrd="4"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DE847-232E-4BC9-BE8D-7169571D569B}">
      <dsp:nvSpPr>
        <dsp:cNvPr id="0" name=""/>
        <dsp:cNvSpPr/>
      </dsp:nvSpPr>
      <dsp:spPr>
        <a:xfrm>
          <a:off x="0" y="3020029"/>
          <a:ext cx="2655774" cy="2624671"/>
        </a:xfrm>
        <a:prstGeom prst="rect">
          <a:avLst/>
        </a:prstGeom>
        <a:solidFill>
          <a:srgbClr val="FFC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err="1"/>
            <a:t>Plurinacio-nalidad</a:t>
          </a:r>
          <a:endParaRPr lang="en-US" sz="4200" kern="1200" dirty="0"/>
        </a:p>
      </dsp:txBody>
      <dsp:txXfrm>
        <a:off x="0" y="3020029"/>
        <a:ext cx="2655774" cy="2624671"/>
      </dsp:txXfrm>
    </dsp:sp>
    <dsp:sp modelId="{13890134-A586-4594-8D46-0FBE30376D25}">
      <dsp:nvSpPr>
        <dsp:cNvPr id="0" name=""/>
        <dsp:cNvSpPr/>
      </dsp:nvSpPr>
      <dsp:spPr>
        <a:xfrm>
          <a:off x="1524054" y="3"/>
          <a:ext cx="4374452" cy="2624671"/>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s-EC" sz="4200" kern="1200" dirty="0"/>
            <a:t>Buen Vivir</a:t>
          </a:r>
        </a:p>
        <a:p>
          <a:pPr marL="0" lvl="0" indent="0" algn="ctr" defTabSz="1866900">
            <a:lnSpc>
              <a:spcPct val="90000"/>
            </a:lnSpc>
            <a:spcBef>
              <a:spcPct val="0"/>
            </a:spcBef>
            <a:spcAft>
              <a:spcPct val="35000"/>
            </a:spcAft>
            <a:buNone/>
          </a:pPr>
          <a:r>
            <a:rPr lang="es-EC" sz="4200" kern="1200" dirty="0"/>
            <a:t>Régimen de desarrollo</a:t>
          </a:r>
          <a:endParaRPr lang="en-US" sz="4200" kern="1200" dirty="0"/>
        </a:p>
      </dsp:txBody>
      <dsp:txXfrm>
        <a:off x="1524054" y="3"/>
        <a:ext cx="4374452" cy="2624671"/>
      </dsp:txXfrm>
    </dsp:sp>
    <dsp:sp modelId="{04EDBF94-480D-4826-9751-8A102E59CD50}">
      <dsp:nvSpPr>
        <dsp:cNvPr id="0" name=""/>
        <dsp:cNvSpPr/>
      </dsp:nvSpPr>
      <dsp:spPr>
        <a:xfrm>
          <a:off x="4824535" y="3063960"/>
          <a:ext cx="2655774" cy="2624671"/>
        </a:xfrm>
        <a:prstGeom prst="rect">
          <a:avLst/>
        </a:prstGeom>
        <a:solidFill>
          <a:srgbClr val="92D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s-EC" sz="4200" kern="1200" dirty="0"/>
            <a:t>Derechos de la Naturaleza</a:t>
          </a:r>
          <a:endParaRPr lang="en-US" sz="4200" kern="1200" dirty="0"/>
        </a:p>
      </dsp:txBody>
      <dsp:txXfrm>
        <a:off x="4824535" y="3063960"/>
        <a:ext cx="2655774" cy="2624671"/>
      </dsp:txXfrm>
    </dsp:sp>
  </dsp:spTree>
</dsp:drawing>
</file>

<file path=ppt/diagrams/layout1.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2EB48E-F152-C44E-867A-D1824085552C}" type="datetimeFigureOut">
              <a:rPr lang="es-EC" smtClean="0"/>
              <a:t>4/7/19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9D83C4-69B2-2D41-87B6-ED0B82F1DF93}" type="slidenum">
              <a:rPr lang="es-EC" smtClean="0"/>
              <a:t>‹Nº›</a:t>
            </a:fld>
            <a:endParaRPr lang="es-EC"/>
          </a:p>
        </p:txBody>
      </p:sp>
    </p:spTree>
    <p:extLst>
      <p:ext uri="{BB962C8B-B14F-4D97-AF65-F5344CB8AC3E}">
        <p14:creationId xmlns:p14="http://schemas.microsoft.com/office/powerpoint/2010/main" val="2871630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000EFD2-3F7A-433E-B67E-BE38F7C0FF14}" type="slidenum">
              <a:rPr lang="es-ES" smtClean="0"/>
              <a:pPr/>
              <a:t>4</a:t>
            </a:fld>
            <a:endParaRPr lang="es-ES"/>
          </a:p>
        </p:txBody>
      </p:sp>
    </p:spTree>
    <p:extLst>
      <p:ext uri="{BB962C8B-B14F-4D97-AF65-F5344CB8AC3E}">
        <p14:creationId xmlns:p14="http://schemas.microsoft.com/office/powerpoint/2010/main" val="308277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63893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67388C-71D7-8443-A92D-9E74B1A613B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2C010F24-5582-8E41-80B1-27BAD67DEE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22D60B3A-3FF7-7D4E-AB88-94B85D56CBF5}"/>
              </a:ext>
            </a:extLst>
          </p:cNvPr>
          <p:cNvSpPr>
            <a:spLocks noGrp="1"/>
          </p:cNvSpPr>
          <p:nvPr>
            <p:ph type="dt" sz="half" idx="10"/>
          </p:nvPr>
        </p:nvSpPr>
        <p:spPr/>
        <p:txBody>
          <a:bodyPr/>
          <a:lstStyle/>
          <a:p>
            <a:fld id="{EE8630BA-E9F2-7046-AE49-14F5D172D5E8}" type="datetimeFigureOut">
              <a:rPr lang="es-EC" smtClean="0"/>
              <a:t>4/7/19</a:t>
            </a:fld>
            <a:endParaRPr lang="es-EC"/>
          </a:p>
        </p:txBody>
      </p:sp>
      <p:sp>
        <p:nvSpPr>
          <p:cNvPr id="5" name="Marcador de pie de página 4">
            <a:extLst>
              <a:ext uri="{FF2B5EF4-FFF2-40B4-BE49-F238E27FC236}">
                <a16:creationId xmlns:a16="http://schemas.microsoft.com/office/drawing/2014/main" id="{76C8CF99-A9EE-AD40-BC31-6D5A6517FBF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D2687AA0-482F-014D-AF36-7B4808D93E2B}"/>
              </a:ext>
            </a:extLst>
          </p:cNvPr>
          <p:cNvSpPr>
            <a:spLocks noGrp="1"/>
          </p:cNvSpPr>
          <p:nvPr>
            <p:ph type="sldNum" sz="quarter" idx="12"/>
          </p:nvPr>
        </p:nvSpPr>
        <p:spPr/>
        <p:txBody>
          <a:bodyPr/>
          <a:lstStyle/>
          <a:p>
            <a:fld id="{69C3906C-43FC-B648-9978-41492E025812}" type="slidenum">
              <a:rPr lang="es-EC" smtClean="0"/>
              <a:t>‹Nº›</a:t>
            </a:fld>
            <a:endParaRPr lang="es-EC"/>
          </a:p>
        </p:txBody>
      </p:sp>
    </p:spTree>
    <p:extLst>
      <p:ext uri="{BB962C8B-B14F-4D97-AF65-F5344CB8AC3E}">
        <p14:creationId xmlns:p14="http://schemas.microsoft.com/office/powerpoint/2010/main" val="1585317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BBFCF6-2F89-1A4F-935F-EEA61D6E17C5}"/>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24FF7A16-1F66-F441-B41E-23B0E9C08CED}"/>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EC"/>
          </a:p>
        </p:txBody>
      </p:sp>
      <p:sp>
        <p:nvSpPr>
          <p:cNvPr id="4" name="Marcador de fecha 3">
            <a:extLst>
              <a:ext uri="{FF2B5EF4-FFF2-40B4-BE49-F238E27FC236}">
                <a16:creationId xmlns:a16="http://schemas.microsoft.com/office/drawing/2014/main" id="{B165A167-8D70-5445-8AD8-175FA96F9B33}"/>
              </a:ext>
            </a:extLst>
          </p:cNvPr>
          <p:cNvSpPr>
            <a:spLocks noGrp="1"/>
          </p:cNvSpPr>
          <p:nvPr>
            <p:ph type="dt" sz="half" idx="10"/>
          </p:nvPr>
        </p:nvSpPr>
        <p:spPr/>
        <p:txBody>
          <a:bodyPr/>
          <a:lstStyle/>
          <a:p>
            <a:fld id="{EE8630BA-E9F2-7046-AE49-14F5D172D5E8}" type="datetimeFigureOut">
              <a:rPr lang="es-EC" smtClean="0"/>
              <a:t>4/7/19</a:t>
            </a:fld>
            <a:endParaRPr lang="es-EC"/>
          </a:p>
        </p:txBody>
      </p:sp>
      <p:sp>
        <p:nvSpPr>
          <p:cNvPr id="5" name="Marcador de pie de página 4">
            <a:extLst>
              <a:ext uri="{FF2B5EF4-FFF2-40B4-BE49-F238E27FC236}">
                <a16:creationId xmlns:a16="http://schemas.microsoft.com/office/drawing/2014/main" id="{311AF679-B2EA-514D-99FC-4C6342CE8A7C}"/>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9F398F34-91BE-2544-B712-8495BA2ADD8A}"/>
              </a:ext>
            </a:extLst>
          </p:cNvPr>
          <p:cNvSpPr>
            <a:spLocks noGrp="1"/>
          </p:cNvSpPr>
          <p:nvPr>
            <p:ph type="sldNum" sz="quarter" idx="12"/>
          </p:nvPr>
        </p:nvSpPr>
        <p:spPr/>
        <p:txBody>
          <a:bodyPr/>
          <a:lstStyle/>
          <a:p>
            <a:fld id="{69C3906C-43FC-B648-9978-41492E025812}" type="slidenum">
              <a:rPr lang="es-EC" smtClean="0"/>
              <a:t>‹Nº›</a:t>
            </a:fld>
            <a:endParaRPr lang="es-EC"/>
          </a:p>
        </p:txBody>
      </p:sp>
    </p:spTree>
    <p:extLst>
      <p:ext uri="{BB962C8B-B14F-4D97-AF65-F5344CB8AC3E}">
        <p14:creationId xmlns:p14="http://schemas.microsoft.com/office/powerpoint/2010/main" val="2675639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64EFCBF-6BA0-5C49-BCE4-FF460B80337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70B96F7C-026A-A24E-B4F9-DA6180465563}"/>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EC"/>
          </a:p>
        </p:txBody>
      </p:sp>
      <p:sp>
        <p:nvSpPr>
          <p:cNvPr id="4" name="Marcador de fecha 3">
            <a:extLst>
              <a:ext uri="{FF2B5EF4-FFF2-40B4-BE49-F238E27FC236}">
                <a16:creationId xmlns:a16="http://schemas.microsoft.com/office/drawing/2014/main" id="{7DC9D9CB-84D6-9546-9BCE-97F49D2C8155}"/>
              </a:ext>
            </a:extLst>
          </p:cNvPr>
          <p:cNvSpPr>
            <a:spLocks noGrp="1"/>
          </p:cNvSpPr>
          <p:nvPr>
            <p:ph type="dt" sz="half" idx="10"/>
          </p:nvPr>
        </p:nvSpPr>
        <p:spPr/>
        <p:txBody>
          <a:bodyPr/>
          <a:lstStyle/>
          <a:p>
            <a:fld id="{EE8630BA-E9F2-7046-AE49-14F5D172D5E8}" type="datetimeFigureOut">
              <a:rPr lang="es-EC" smtClean="0"/>
              <a:t>4/7/19</a:t>
            </a:fld>
            <a:endParaRPr lang="es-EC"/>
          </a:p>
        </p:txBody>
      </p:sp>
      <p:sp>
        <p:nvSpPr>
          <p:cNvPr id="5" name="Marcador de pie de página 4">
            <a:extLst>
              <a:ext uri="{FF2B5EF4-FFF2-40B4-BE49-F238E27FC236}">
                <a16:creationId xmlns:a16="http://schemas.microsoft.com/office/drawing/2014/main" id="{2EB5CC57-1A39-574B-ABE9-D224DC690CFF}"/>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C46DA684-2969-4149-A28A-85A97E665A62}"/>
              </a:ext>
            </a:extLst>
          </p:cNvPr>
          <p:cNvSpPr>
            <a:spLocks noGrp="1"/>
          </p:cNvSpPr>
          <p:nvPr>
            <p:ph type="sldNum" sz="quarter" idx="12"/>
          </p:nvPr>
        </p:nvSpPr>
        <p:spPr/>
        <p:txBody>
          <a:bodyPr/>
          <a:lstStyle/>
          <a:p>
            <a:fld id="{69C3906C-43FC-B648-9978-41492E025812}" type="slidenum">
              <a:rPr lang="es-EC" smtClean="0"/>
              <a:t>‹Nº›</a:t>
            </a:fld>
            <a:endParaRPr lang="es-EC"/>
          </a:p>
        </p:txBody>
      </p:sp>
    </p:spTree>
    <p:extLst>
      <p:ext uri="{BB962C8B-B14F-4D97-AF65-F5344CB8AC3E}">
        <p14:creationId xmlns:p14="http://schemas.microsoft.com/office/powerpoint/2010/main" val="1601384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ítulo y contenido: Énf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x-none"/>
              <a:t>Clic para editar título</a:t>
            </a:r>
            <a:endParaRPr/>
          </a:p>
        </p:txBody>
      </p:sp>
      <p:sp>
        <p:nvSpPr>
          <p:cNvPr id="3" name="Date Placeholder 2"/>
          <p:cNvSpPr>
            <a:spLocks noGrp="1"/>
          </p:cNvSpPr>
          <p:nvPr>
            <p:ph type="dt" sz="half" idx="10"/>
          </p:nvPr>
        </p:nvSpPr>
        <p:spPr/>
        <p:txBody>
          <a:bodyPr/>
          <a:lstStyle>
            <a:lvl1pPr eaLnBrk="1" latinLnBrk="0" hangingPunct="1">
              <a:defRPr kumimoji="0" lang="es-ES">
                <a:solidFill>
                  <a:schemeClr val="tx1">
                    <a:lumMod val="85000"/>
                    <a:lumOff val="15000"/>
                  </a:schemeClr>
                </a:solidFill>
              </a:defRPr>
            </a:lvl1pPr>
          </a:lstStyle>
          <a:p>
            <a:fld id="{A258050E-B668-4FA7-85AD-C750C80A6E9B}" type="datetimeFigureOut">
              <a:rPr kumimoji="0" lang="en-US"/>
              <a:pPr/>
              <a:t>7/4/19</a:t>
            </a:fld>
            <a:endParaRPr kumimoji="0" lang="es-ES"/>
          </a:p>
        </p:txBody>
      </p:sp>
      <p:sp>
        <p:nvSpPr>
          <p:cNvPr id="4" name="Footer Placeholder 3"/>
          <p:cNvSpPr>
            <a:spLocks noGrp="1"/>
          </p:cNvSpPr>
          <p:nvPr>
            <p:ph type="ftr" sz="quarter" idx="11"/>
          </p:nvPr>
        </p:nvSpPr>
        <p:spPr/>
        <p:txBody>
          <a:bodyPr/>
          <a:lstStyle>
            <a:lvl1pPr eaLnBrk="1" latinLnBrk="0" hangingPunct="1">
              <a:defRPr kumimoji="0" lang="es-ES">
                <a:solidFill>
                  <a:schemeClr val="tx1">
                    <a:lumMod val="85000"/>
                    <a:lumOff val="15000"/>
                  </a:schemeClr>
                </a:solidFill>
              </a:defRPr>
            </a:lvl1pPr>
          </a:lstStyle>
          <a:p>
            <a:endParaRPr kumimoji="0" lang="es-ES"/>
          </a:p>
        </p:txBody>
      </p:sp>
      <p:sp>
        <p:nvSpPr>
          <p:cNvPr id="5" name="Slide Number Placeholder 4"/>
          <p:cNvSpPr>
            <a:spLocks noGrp="1"/>
          </p:cNvSpPr>
          <p:nvPr>
            <p:ph type="sldNum" sz="quarter" idx="12"/>
          </p:nvPr>
        </p:nvSpPr>
        <p:spPr/>
        <p:txBody>
          <a:bodyPr/>
          <a:lstStyle>
            <a:lvl1pPr eaLnBrk="1" latinLnBrk="0" hangingPunct="1">
              <a:defRPr kumimoji="0" lang="es-ES">
                <a:solidFill>
                  <a:schemeClr val="tx1">
                    <a:lumMod val="85000"/>
                    <a:lumOff val="15000"/>
                  </a:schemeClr>
                </a:solidFill>
              </a:defRPr>
            </a:lvl1pPr>
          </a:lstStyle>
          <a:p>
            <a:fld id="{240D5ECE-8B49-45CD-BE81-EF81920D1969}" type="slidenum">
              <a:rPr kumimoji="0"/>
              <a:pPr/>
              <a:t>‹Nº›</a:t>
            </a:fld>
            <a:endParaRPr kumimoji="0" lang="es-ES"/>
          </a:p>
        </p:txBody>
      </p:sp>
      <p:sp>
        <p:nvSpPr>
          <p:cNvPr id="6" name="Content Placeholder 2"/>
          <p:cNvSpPr>
            <a:spLocks noGrp="1"/>
          </p:cNvSpPr>
          <p:nvPr>
            <p:ph idx="1"/>
          </p:nvPr>
        </p:nvSpPr>
        <p:spPr>
          <a:xfrm>
            <a:off x="609600" y="1600201"/>
            <a:ext cx="10972800" cy="4525963"/>
          </a:xfrm>
        </p:spPr>
        <p:txBody>
          <a:bodyPr/>
          <a:lstStyle>
            <a:lvl1pPr eaLnBrk="1" latinLnBrk="0" hangingPunct="1">
              <a:defRPr kumimoji="0" lang="es-ES">
                <a:solidFill>
                  <a:schemeClr val="tx1">
                    <a:lumMod val="85000"/>
                    <a:lumOff val="15000"/>
                  </a:schemeClr>
                </a:solidFill>
              </a:defRPr>
            </a:lvl1pPr>
            <a:lvl2pPr eaLnBrk="1" latinLnBrk="0" hangingPunct="1">
              <a:defRPr kumimoji="0" lang="es-ES">
                <a:solidFill>
                  <a:schemeClr val="tx1">
                    <a:lumMod val="85000"/>
                    <a:lumOff val="15000"/>
                  </a:schemeClr>
                </a:solidFill>
              </a:defRPr>
            </a:lvl2pPr>
            <a:lvl3pPr eaLnBrk="1" latinLnBrk="0" hangingPunct="1">
              <a:defRPr kumimoji="0" lang="es-ES">
                <a:solidFill>
                  <a:schemeClr val="tx1">
                    <a:lumMod val="85000"/>
                    <a:lumOff val="15000"/>
                  </a:schemeClr>
                </a:solidFill>
              </a:defRPr>
            </a:lvl3pPr>
            <a:lvl4pPr eaLnBrk="1" latinLnBrk="0" hangingPunct="1">
              <a:defRPr kumimoji="0" lang="es-ES">
                <a:solidFill>
                  <a:schemeClr val="tx1">
                    <a:lumMod val="85000"/>
                    <a:lumOff val="15000"/>
                  </a:schemeClr>
                </a:solidFill>
              </a:defRPr>
            </a:lvl4pPr>
            <a:lvl5pPr eaLnBrk="1" latinLnBrk="0" hangingPunct="1">
              <a:defRPr kumimoji="0" lang="es-ES">
                <a:solidFill>
                  <a:schemeClr val="tx1">
                    <a:lumMod val="85000"/>
                    <a:lumOff val="15000"/>
                  </a:schemeClr>
                </a:solidFill>
              </a:defRPr>
            </a:lvl5pPr>
          </a:lstStyle>
          <a:p>
            <a:pPr lvl="0" eaLnBrk="1" latinLnBrk="0" hangingPunct="1"/>
            <a:r>
              <a:rPr lang="x-none"/>
              <a:t>Haga clic para modificar el estilo de texto del patrón</a:t>
            </a:r>
          </a:p>
          <a:p>
            <a:pPr lvl="1" eaLnBrk="1" latinLnBrk="0" hangingPunct="1"/>
            <a:r>
              <a:rPr lang="x-none"/>
              <a:t>Segundo nivel</a:t>
            </a:r>
          </a:p>
          <a:p>
            <a:pPr lvl="2" eaLnBrk="1" latinLnBrk="0" hangingPunct="1"/>
            <a:r>
              <a:rPr lang="x-none"/>
              <a:t>Tercer nivel</a:t>
            </a:r>
          </a:p>
          <a:p>
            <a:pPr lvl="3" eaLnBrk="1" latinLnBrk="0" hangingPunct="1"/>
            <a:r>
              <a:rPr lang="x-none"/>
              <a:t>Cuarto nivel</a:t>
            </a:r>
          </a:p>
          <a:p>
            <a:pPr lvl="4" eaLnBrk="1" latinLnBrk="0" hangingPunct="1"/>
            <a:r>
              <a:rPr lang="x-none"/>
              <a:t>Quinto nivel</a:t>
            </a:r>
            <a:endParaRPr/>
          </a:p>
        </p:txBody>
      </p:sp>
    </p:spTree>
    <p:extLst>
      <p:ext uri="{BB962C8B-B14F-4D97-AF65-F5344CB8AC3E}">
        <p14:creationId xmlns:p14="http://schemas.microsoft.com/office/powerpoint/2010/main" val="93099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405223-6BDC-A546-8281-F7F8AA0AB0D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098520E0-93A8-8B4A-ABD4-1A72DA632331}"/>
              </a:ext>
            </a:extLst>
          </p:cNvPr>
          <p:cNvSpPr>
            <a:spLocks noGrp="1"/>
          </p:cNvSpPr>
          <p:nvPr>
            <p:ph idx="1"/>
          </p:nvPr>
        </p:nvSpPr>
        <p:spPr/>
        <p:txBody>
          <a:bodyPr/>
          <a:lstStyle/>
          <a:p>
            <a:r>
              <a:rPr lang="es-ES"/>
              <a:t>Editar los estilos de texto del patrón
Segundo nivel
Tercer nivel
Cuarto nivel
Quinto nivel</a:t>
            </a:r>
            <a:endParaRPr lang="es-EC"/>
          </a:p>
        </p:txBody>
      </p:sp>
      <p:sp>
        <p:nvSpPr>
          <p:cNvPr id="4" name="Marcador de fecha 3">
            <a:extLst>
              <a:ext uri="{FF2B5EF4-FFF2-40B4-BE49-F238E27FC236}">
                <a16:creationId xmlns:a16="http://schemas.microsoft.com/office/drawing/2014/main" id="{78EBE59A-FD5B-A347-99FF-2E642E2DDB28}"/>
              </a:ext>
            </a:extLst>
          </p:cNvPr>
          <p:cNvSpPr>
            <a:spLocks noGrp="1"/>
          </p:cNvSpPr>
          <p:nvPr>
            <p:ph type="dt" sz="half" idx="10"/>
          </p:nvPr>
        </p:nvSpPr>
        <p:spPr/>
        <p:txBody>
          <a:bodyPr/>
          <a:lstStyle/>
          <a:p>
            <a:fld id="{EE8630BA-E9F2-7046-AE49-14F5D172D5E8}" type="datetimeFigureOut">
              <a:rPr lang="es-EC" smtClean="0"/>
              <a:t>4/7/19</a:t>
            </a:fld>
            <a:endParaRPr lang="es-EC"/>
          </a:p>
        </p:txBody>
      </p:sp>
      <p:sp>
        <p:nvSpPr>
          <p:cNvPr id="5" name="Marcador de pie de página 4">
            <a:extLst>
              <a:ext uri="{FF2B5EF4-FFF2-40B4-BE49-F238E27FC236}">
                <a16:creationId xmlns:a16="http://schemas.microsoft.com/office/drawing/2014/main" id="{140734E3-A118-7F40-ACE8-2306A720EBAC}"/>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CA197DC1-5180-694C-910E-4501266DF566}"/>
              </a:ext>
            </a:extLst>
          </p:cNvPr>
          <p:cNvSpPr>
            <a:spLocks noGrp="1"/>
          </p:cNvSpPr>
          <p:nvPr>
            <p:ph type="sldNum" sz="quarter" idx="12"/>
          </p:nvPr>
        </p:nvSpPr>
        <p:spPr/>
        <p:txBody>
          <a:bodyPr/>
          <a:lstStyle/>
          <a:p>
            <a:fld id="{69C3906C-43FC-B648-9978-41492E025812}" type="slidenum">
              <a:rPr lang="es-EC" smtClean="0"/>
              <a:t>‹Nº›</a:t>
            </a:fld>
            <a:endParaRPr lang="es-EC"/>
          </a:p>
        </p:txBody>
      </p:sp>
    </p:spTree>
    <p:extLst>
      <p:ext uri="{BB962C8B-B14F-4D97-AF65-F5344CB8AC3E}">
        <p14:creationId xmlns:p14="http://schemas.microsoft.com/office/powerpoint/2010/main" val="317150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EBD27B-0279-A148-A845-0E03096C57E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EB78E1C3-DE07-DC48-8BFF-98F8DDA5E6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EC"/>
          </a:p>
        </p:txBody>
      </p:sp>
      <p:sp>
        <p:nvSpPr>
          <p:cNvPr id="4" name="Marcador de fecha 3">
            <a:extLst>
              <a:ext uri="{FF2B5EF4-FFF2-40B4-BE49-F238E27FC236}">
                <a16:creationId xmlns:a16="http://schemas.microsoft.com/office/drawing/2014/main" id="{86DBA945-984A-9441-911A-A14074AAEE98}"/>
              </a:ext>
            </a:extLst>
          </p:cNvPr>
          <p:cNvSpPr>
            <a:spLocks noGrp="1"/>
          </p:cNvSpPr>
          <p:nvPr>
            <p:ph type="dt" sz="half" idx="10"/>
          </p:nvPr>
        </p:nvSpPr>
        <p:spPr/>
        <p:txBody>
          <a:bodyPr/>
          <a:lstStyle/>
          <a:p>
            <a:fld id="{EE8630BA-E9F2-7046-AE49-14F5D172D5E8}" type="datetimeFigureOut">
              <a:rPr lang="es-EC" smtClean="0"/>
              <a:t>4/7/19</a:t>
            </a:fld>
            <a:endParaRPr lang="es-EC"/>
          </a:p>
        </p:txBody>
      </p:sp>
      <p:sp>
        <p:nvSpPr>
          <p:cNvPr id="5" name="Marcador de pie de página 4">
            <a:extLst>
              <a:ext uri="{FF2B5EF4-FFF2-40B4-BE49-F238E27FC236}">
                <a16:creationId xmlns:a16="http://schemas.microsoft.com/office/drawing/2014/main" id="{5BA904A4-8F98-C247-BEC5-723E3FDD53A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5E4F2A51-1D19-6345-A22E-81B69E08751F}"/>
              </a:ext>
            </a:extLst>
          </p:cNvPr>
          <p:cNvSpPr>
            <a:spLocks noGrp="1"/>
          </p:cNvSpPr>
          <p:nvPr>
            <p:ph type="sldNum" sz="quarter" idx="12"/>
          </p:nvPr>
        </p:nvSpPr>
        <p:spPr/>
        <p:txBody>
          <a:bodyPr/>
          <a:lstStyle/>
          <a:p>
            <a:fld id="{69C3906C-43FC-B648-9978-41492E025812}" type="slidenum">
              <a:rPr lang="es-EC" smtClean="0"/>
              <a:t>‹Nº›</a:t>
            </a:fld>
            <a:endParaRPr lang="es-EC"/>
          </a:p>
        </p:txBody>
      </p:sp>
    </p:spTree>
    <p:extLst>
      <p:ext uri="{BB962C8B-B14F-4D97-AF65-F5344CB8AC3E}">
        <p14:creationId xmlns:p14="http://schemas.microsoft.com/office/powerpoint/2010/main" val="108688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176F3C-0E51-DC47-B9B5-2EF6E44E773C}"/>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9BBC0B7B-6C1C-384F-A76F-2045077F6EC0}"/>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EC"/>
          </a:p>
        </p:txBody>
      </p:sp>
      <p:sp>
        <p:nvSpPr>
          <p:cNvPr id="4" name="Marcador de contenido 3">
            <a:extLst>
              <a:ext uri="{FF2B5EF4-FFF2-40B4-BE49-F238E27FC236}">
                <a16:creationId xmlns:a16="http://schemas.microsoft.com/office/drawing/2014/main" id="{BCCE24C6-52E5-2B49-BDEC-8B5219024A4A}"/>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EC"/>
          </a:p>
        </p:txBody>
      </p:sp>
      <p:sp>
        <p:nvSpPr>
          <p:cNvPr id="5" name="Marcador de fecha 4">
            <a:extLst>
              <a:ext uri="{FF2B5EF4-FFF2-40B4-BE49-F238E27FC236}">
                <a16:creationId xmlns:a16="http://schemas.microsoft.com/office/drawing/2014/main" id="{60110D5C-2524-B744-9460-B2D83668DD9E}"/>
              </a:ext>
            </a:extLst>
          </p:cNvPr>
          <p:cNvSpPr>
            <a:spLocks noGrp="1"/>
          </p:cNvSpPr>
          <p:nvPr>
            <p:ph type="dt" sz="half" idx="10"/>
          </p:nvPr>
        </p:nvSpPr>
        <p:spPr/>
        <p:txBody>
          <a:bodyPr/>
          <a:lstStyle/>
          <a:p>
            <a:fld id="{EE8630BA-E9F2-7046-AE49-14F5D172D5E8}" type="datetimeFigureOut">
              <a:rPr lang="es-EC" smtClean="0"/>
              <a:t>4/7/19</a:t>
            </a:fld>
            <a:endParaRPr lang="es-EC"/>
          </a:p>
        </p:txBody>
      </p:sp>
      <p:sp>
        <p:nvSpPr>
          <p:cNvPr id="6" name="Marcador de pie de página 5">
            <a:extLst>
              <a:ext uri="{FF2B5EF4-FFF2-40B4-BE49-F238E27FC236}">
                <a16:creationId xmlns:a16="http://schemas.microsoft.com/office/drawing/2014/main" id="{AC9C6442-0A9C-5D4A-881F-8CFBD3A0FB4E}"/>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085D7500-B019-994C-A47C-53F081481E24}"/>
              </a:ext>
            </a:extLst>
          </p:cNvPr>
          <p:cNvSpPr>
            <a:spLocks noGrp="1"/>
          </p:cNvSpPr>
          <p:nvPr>
            <p:ph type="sldNum" sz="quarter" idx="12"/>
          </p:nvPr>
        </p:nvSpPr>
        <p:spPr/>
        <p:txBody>
          <a:bodyPr/>
          <a:lstStyle/>
          <a:p>
            <a:fld id="{69C3906C-43FC-B648-9978-41492E025812}" type="slidenum">
              <a:rPr lang="es-EC" smtClean="0"/>
              <a:t>‹Nº›</a:t>
            </a:fld>
            <a:endParaRPr lang="es-EC"/>
          </a:p>
        </p:txBody>
      </p:sp>
    </p:spTree>
    <p:extLst>
      <p:ext uri="{BB962C8B-B14F-4D97-AF65-F5344CB8AC3E}">
        <p14:creationId xmlns:p14="http://schemas.microsoft.com/office/powerpoint/2010/main" val="938260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EC27D9-8089-E343-BFB3-477E95C672C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C88D4C56-719F-8D49-8C93-D69B013AEE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EC"/>
          </a:p>
        </p:txBody>
      </p:sp>
      <p:sp>
        <p:nvSpPr>
          <p:cNvPr id="4" name="Marcador de contenido 3">
            <a:extLst>
              <a:ext uri="{FF2B5EF4-FFF2-40B4-BE49-F238E27FC236}">
                <a16:creationId xmlns:a16="http://schemas.microsoft.com/office/drawing/2014/main" id="{71BE2C3A-348A-8B4F-9DC5-25876903C37D}"/>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EC"/>
          </a:p>
        </p:txBody>
      </p:sp>
      <p:sp>
        <p:nvSpPr>
          <p:cNvPr id="5" name="Marcador de texto 4">
            <a:extLst>
              <a:ext uri="{FF2B5EF4-FFF2-40B4-BE49-F238E27FC236}">
                <a16:creationId xmlns:a16="http://schemas.microsoft.com/office/drawing/2014/main" id="{772B5C98-22F9-0247-A4DF-7664AC8BD7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EC"/>
          </a:p>
        </p:txBody>
      </p:sp>
      <p:sp>
        <p:nvSpPr>
          <p:cNvPr id="6" name="Marcador de contenido 5">
            <a:extLst>
              <a:ext uri="{FF2B5EF4-FFF2-40B4-BE49-F238E27FC236}">
                <a16:creationId xmlns:a16="http://schemas.microsoft.com/office/drawing/2014/main" id="{F772434E-3FE4-FC47-89F9-9B44D190F61B}"/>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EC"/>
          </a:p>
        </p:txBody>
      </p:sp>
      <p:sp>
        <p:nvSpPr>
          <p:cNvPr id="7" name="Marcador de fecha 6">
            <a:extLst>
              <a:ext uri="{FF2B5EF4-FFF2-40B4-BE49-F238E27FC236}">
                <a16:creationId xmlns:a16="http://schemas.microsoft.com/office/drawing/2014/main" id="{03AB56B0-83F4-ED45-A6EA-631539B32424}"/>
              </a:ext>
            </a:extLst>
          </p:cNvPr>
          <p:cNvSpPr>
            <a:spLocks noGrp="1"/>
          </p:cNvSpPr>
          <p:nvPr>
            <p:ph type="dt" sz="half" idx="10"/>
          </p:nvPr>
        </p:nvSpPr>
        <p:spPr/>
        <p:txBody>
          <a:bodyPr/>
          <a:lstStyle/>
          <a:p>
            <a:fld id="{EE8630BA-E9F2-7046-AE49-14F5D172D5E8}" type="datetimeFigureOut">
              <a:rPr lang="es-EC" smtClean="0"/>
              <a:t>4/7/19</a:t>
            </a:fld>
            <a:endParaRPr lang="es-EC"/>
          </a:p>
        </p:txBody>
      </p:sp>
      <p:sp>
        <p:nvSpPr>
          <p:cNvPr id="8" name="Marcador de pie de página 7">
            <a:extLst>
              <a:ext uri="{FF2B5EF4-FFF2-40B4-BE49-F238E27FC236}">
                <a16:creationId xmlns:a16="http://schemas.microsoft.com/office/drawing/2014/main" id="{A5D390F1-4342-6247-8F23-11BC2E965BFB}"/>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1C51B93A-52C2-AB48-B423-F4628CBBBBCF}"/>
              </a:ext>
            </a:extLst>
          </p:cNvPr>
          <p:cNvSpPr>
            <a:spLocks noGrp="1"/>
          </p:cNvSpPr>
          <p:nvPr>
            <p:ph type="sldNum" sz="quarter" idx="12"/>
          </p:nvPr>
        </p:nvSpPr>
        <p:spPr/>
        <p:txBody>
          <a:bodyPr/>
          <a:lstStyle/>
          <a:p>
            <a:fld id="{69C3906C-43FC-B648-9978-41492E025812}" type="slidenum">
              <a:rPr lang="es-EC" smtClean="0"/>
              <a:t>‹Nº›</a:t>
            </a:fld>
            <a:endParaRPr lang="es-EC"/>
          </a:p>
        </p:txBody>
      </p:sp>
    </p:spTree>
    <p:extLst>
      <p:ext uri="{BB962C8B-B14F-4D97-AF65-F5344CB8AC3E}">
        <p14:creationId xmlns:p14="http://schemas.microsoft.com/office/powerpoint/2010/main" val="4126586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422B9A-4996-8747-8DB9-C9B5B90B63AD}"/>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97D39259-8B58-D448-AC81-B533B014067A}"/>
              </a:ext>
            </a:extLst>
          </p:cNvPr>
          <p:cNvSpPr>
            <a:spLocks noGrp="1"/>
          </p:cNvSpPr>
          <p:nvPr>
            <p:ph type="dt" sz="half" idx="10"/>
          </p:nvPr>
        </p:nvSpPr>
        <p:spPr/>
        <p:txBody>
          <a:bodyPr/>
          <a:lstStyle/>
          <a:p>
            <a:fld id="{EE8630BA-E9F2-7046-AE49-14F5D172D5E8}" type="datetimeFigureOut">
              <a:rPr lang="es-EC" smtClean="0"/>
              <a:t>4/7/19</a:t>
            </a:fld>
            <a:endParaRPr lang="es-EC"/>
          </a:p>
        </p:txBody>
      </p:sp>
      <p:sp>
        <p:nvSpPr>
          <p:cNvPr id="4" name="Marcador de pie de página 3">
            <a:extLst>
              <a:ext uri="{FF2B5EF4-FFF2-40B4-BE49-F238E27FC236}">
                <a16:creationId xmlns:a16="http://schemas.microsoft.com/office/drawing/2014/main" id="{25006EA6-7A34-454D-9BCA-B646A35CB2F5}"/>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0334692A-498C-D547-975E-CE67996CC631}"/>
              </a:ext>
            </a:extLst>
          </p:cNvPr>
          <p:cNvSpPr>
            <a:spLocks noGrp="1"/>
          </p:cNvSpPr>
          <p:nvPr>
            <p:ph type="sldNum" sz="quarter" idx="12"/>
          </p:nvPr>
        </p:nvSpPr>
        <p:spPr/>
        <p:txBody>
          <a:bodyPr/>
          <a:lstStyle/>
          <a:p>
            <a:fld id="{69C3906C-43FC-B648-9978-41492E025812}" type="slidenum">
              <a:rPr lang="es-EC" smtClean="0"/>
              <a:t>‹Nº›</a:t>
            </a:fld>
            <a:endParaRPr lang="es-EC"/>
          </a:p>
        </p:txBody>
      </p:sp>
    </p:spTree>
    <p:extLst>
      <p:ext uri="{BB962C8B-B14F-4D97-AF65-F5344CB8AC3E}">
        <p14:creationId xmlns:p14="http://schemas.microsoft.com/office/powerpoint/2010/main" val="2688319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F35D9FF-2422-B34D-A3AF-FF4CDF072179}"/>
              </a:ext>
            </a:extLst>
          </p:cNvPr>
          <p:cNvSpPr>
            <a:spLocks noGrp="1"/>
          </p:cNvSpPr>
          <p:nvPr>
            <p:ph type="dt" sz="half" idx="10"/>
          </p:nvPr>
        </p:nvSpPr>
        <p:spPr/>
        <p:txBody>
          <a:bodyPr/>
          <a:lstStyle/>
          <a:p>
            <a:fld id="{EE8630BA-E9F2-7046-AE49-14F5D172D5E8}" type="datetimeFigureOut">
              <a:rPr lang="es-EC" smtClean="0"/>
              <a:t>4/7/19</a:t>
            </a:fld>
            <a:endParaRPr lang="es-EC"/>
          </a:p>
        </p:txBody>
      </p:sp>
      <p:sp>
        <p:nvSpPr>
          <p:cNvPr id="3" name="Marcador de pie de página 2">
            <a:extLst>
              <a:ext uri="{FF2B5EF4-FFF2-40B4-BE49-F238E27FC236}">
                <a16:creationId xmlns:a16="http://schemas.microsoft.com/office/drawing/2014/main" id="{8493A8D3-4C02-E348-8554-841ACF2B8379}"/>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4FE9F6DC-BF56-964F-99F3-8F5E862F3D7B}"/>
              </a:ext>
            </a:extLst>
          </p:cNvPr>
          <p:cNvSpPr>
            <a:spLocks noGrp="1"/>
          </p:cNvSpPr>
          <p:nvPr>
            <p:ph type="sldNum" sz="quarter" idx="12"/>
          </p:nvPr>
        </p:nvSpPr>
        <p:spPr/>
        <p:txBody>
          <a:bodyPr/>
          <a:lstStyle/>
          <a:p>
            <a:fld id="{69C3906C-43FC-B648-9978-41492E025812}" type="slidenum">
              <a:rPr lang="es-EC" smtClean="0"/>
              <a:t>‹Nº›</a:t>
            </a:fld>
            <a:endParaRPr lang="es-EC"/>
          </a:p>
        </p:txBody>
      </p:sp>
    </p:spTree>
    <p:extLst>
      <p:ext uri="{BB962C8B-B14F-4D97-AF65-F5344CB8AC3E}">
        <p14:creationId xmlns:p14="http://schemas.microsoft.com/office/powerpoint/2010/main" val="1619836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C4746A-D958-BA46-8E5B-5481A730829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7D5B5A2B-11F8-124C-A747-A1CD9541BE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EC"/>
          </a:p>
        </p:txBody>
      </p:sp>
      <p:sp>
        <p:nvSpPr>
          <p:cNvPr id="4" name="Marcador de texto 3">
            <a:extLst>
              <a:ext uri="{FF2B5EF4-FFF2-40B4-BE49-F238E27FC236}">
                <a16:creationId xmlns:a16="http://schemas.microsoft.com/office/drawing/2014/main" id="{FD1B8AA0-3767-D04E-8E88-693D175E2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EC"/>
          </a:p>
        </p:txBody>
      </p:sp>
      <p:sp>
        <p:nvSpPr>
          <p:cNvPr id="5" name="Marcador de fecha 4">
            <a:extLst>
              <a:ext uri="{FF2B5EF4-FFF2-40B4-BE49-F238E27FC236}">
                <a16:creationId xmlns:a16="http://schemas.microsoft.com/office/drawing/2014/main" id="{56BE4788-2538-8C49-81DF-AE458487C97A}"/>
              </a:ext>
            </a:extLst>
          </p:cNvPr>
          <p:cNvSpPr>
            <a:spLocks noGrp="1"/>
          </p:cNvSpPr>
          <p:nvPr>
            <p:ph type="dt" sz="half" idx="10"/>
          </p:nvPr>
        </p:nvSpPr>
        <p:spPr/>
        <p:txBody>
          <a:bodyPr/>
          <a:lstStyle/>
          <a:p>
            <a:fld id="{EE8630BA-E9F2-7046-AE49-14F5D172D5E8}" type="datetimeFigureOut">
              <a:rPr lang="es-EC" smtClean="0"/>
              <a:t>4/7/19</a:t>
            </a:fld>
            <a:endParaRPr lang="es-EC"/>
          </a:p>
        </p:txBody>
      </p:sp>
      <p:sp>
        <p:nvSpPr>
          <p:cNvPr id="6" name="Marcador de pie de página 5">
            <a:extLst>
              <a:ext uri="{FF2B5EF4-FFF2-40B4-BE49-F238E27FC236}">
                <a16:creationId xmlns:a16="http://schemas.microsoft.com/office/drawing/2014/main" id="{27CD5653-B7F2-4847-8867-3E519215921E}"/>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3645BB77-E0F9-544C-A207-13BA28FFD7A2}"/>
              </a:ext>
            </a:extLst>
          </p:cNvPr>
          <p:cNvSpPr>
            <a:spLocks noGrp="1"/>
          </p:cNvSpPr>
          <p:nvPr>
            <p:ph type="sldNum" sz="quarter" idx="12"/>
          </p:nvPr>
        </p:nvSpPr>
        <p:spPr/>
        <p:txBody>
          <a:bodyPr/>
          <a:lstStyle/>
          <a:p>
            <a:fld id="{69C3906C-43FC-B648-9978-41492E025812}" type="slidenum">
              <a:rPr lang="es-EC" smtClean="0"/>
              <a:t>‹Nº›</a:t>
            </a:fld>
            <a:endParaRPr lang="es-EC"/>
          </a:p>
        </p:txBody>
      </p:sp>
    </p:spTree>
    <p:extLst>
      <p:ext uri="{BB962C8B-B14F-4D97-AF65-F5344CB8AC3E}">
        <p14:creationId xmlns:p14="http://schemas.microsoft.com/office/powerpoint/2010/main" val="4272334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E1D9CB-78B7-A246-A4FD-631361BB80A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FCA9278D-4A9D-0A4F-81B3-C11591B37E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0C994C05-84C9-C144-B64E-0FE7791737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EC"/>
          </a:p>
        </p:txBody>
      </p:sp>
      <p:sp>
        <p:nvSpPr>
          <p:cNvPr id="5" name="Marcador de fecha 4">
            <a:extLst>
              <a:ext uri="{FF2B5EF4-FFF2-40B4-BE49-F238E27FC236}">
                <a16:creationId xmlns:a16="http://schemas.microsoft.com/office/drawing/2014/main" id="{491CDF06-53D8-B842-BE4E-F77F2210DF83}"/>
              </a:ext>
            </a:extLst>
          </p:cNvPr>
          <p:cNvSpPr>
            <a:spLocks noGrp="1"/>
          </p:cNvSpPr>
          <p:nvPr>
            <p:ph type="dt" sz="half" idx="10"/>
          </p:nvPr>
        </p:nvSpPr>
        <p:spPr/>
        <p:txBody>
          <a:bodyPr/>
          <a:lstStyle/>
          <a:p>
            <a:fld id="{EE8630BA-E9F2-7046-AE49-14F5D172D5E8}" type="datetimeFigureOut">
              <a:rPr lang="es-EC" smtClean="0"/>
              <a:t>4/7/19</a:t>
            </a:fld>
            <a:endParaRPr lang="es-EC"/>
          </a:p>
        </p:txBody>
      </p:sp>
      <p:sp>
        <p:nvSpPr>
          <p:cNvPr id="6" name="Marcador de pie de página 5">
            <a:extLst>
              <a:ext uri="{FF2B5EF4-FFF2-40B4-BE49-F238E27FC236}">
                <a16:creationId xmlns:a16="http://schemas.microsoft.com/office/drawing/2014/main" id="{5B218803-97D5-834E-95C1-A7C2E937A86E}"/>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65D654CD-400E-A044-8505-4D09B0A8C148}"/>
              </a:ext>
            </a:extLst>
          </p:cNvPr>
          <p:cNvSpPr>
            <a:spLocks noGrp="1"/>
          </p:cNvSpPr>
          <p:nvPr>
            <p:ph type="sldNum" sz="quarter" idx="12"/>
          </p:nvPr>
        </p:nvSpPr>
        <p:spPr/>
        <p:txBody>
          <a:bodyPr/>
          <a:lstStyle/>
          <a:p>
            <a:fld id="{69C3906C-43FC-B648-9978-41492E025812}" type="slidenum">
              <a:rPr lang="es-EC" smtClean="0"/>
              <a:t>‹Nº›</a:t>
            </a:fld>
            <a:endParaRPr lang="es-EC"/>
          </a:p>
        </p:txBody>
      </p:sp>
    </p:spTree>
    <p:extLst>
      <p:ext uri="{BB962C8B-B14F-4D97-AF65-F5344CB8AC3E}">
        <p14:creationId xmlns:p14="http://schemas.microsoft.com/office/powerpoint/2010/main" val="1158804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FCA8684-F884-B947-9E68-62875B2BFA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F84D3D1E-86D7-FB40-9082-CAFAAE8186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EC"/>
          </a:p>
        </p:txBody>
      </p:sp>
      <p:sp>
        <p:nvSpPr>
          <p:cNvPr id="4" name="Marcador de fecha 3">
            <a:extLst>
              <a:ext uri="{FF2B5EF4-FFF2-40B4-BE49-F238E27FC236}">
                <a16:creationId xmlns:a16="http://schemas.microsoft.com/office/drawing/2014/main" id="{89885EE4-90AB-CC46-BA15-EA54423804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630BA-E9F2-7046-AE49-14F5D172D5E8}" type="datetimeFigureOut">
              <a:rPr lang="es-EC" smtClean="0"/>
              <a:t>4/7/19</a:t>
            </a:fld>
            <a:endParaRPr lang="es-EC"/>
          </a:p>
        </p:txBody>
      </p:sp>
      <p:sp>
        <p:nvSpPr>
          <p:cNvPr id="5" name="Marcador de pie de página 4">
            <a:extLst>
              <a:ext uri="{FF2B5EF4-FFF2-40B4-BE49-F238E27FC236}">
                <a16:creationId xmlns:a16="http://schemas.microsoft.com/office/drawing/2014/main" id="{D6A4BCAF-D0E4-6741-972C-4B70B8A750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F8D46EAE-BBCB-584A-BD45-4E0F78DB47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3906C-43FC-B648-9978-41492E025812}" type="slidenum">
              <a:rPr lang="es-EC" smtClean="0"/>
              <a:t>‹Nº›</a:t>
            </a:fld>
            <a:endParaRPr lang="es-EC"/>
          </a:p>
        </p:txBody>
      </p:sp>
    </p:spTree>
    <p:extLst>
      <p:ext uri="{BB962C8B-B14F-4D97-AF65-F5344CB8AC3E}">
        <p14:creationId xmlns:p14="http://schemas.microsoft.com/office/powerpoint/2010/main" val="2787166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mailto:presidencia@cedenma.org" TargetMode="External"/><Relationship Id="rId2" Type="http://schemas.openxmlformats.org/officeDocument/2006/relationships/hyperlink" Target="http://www.derechosdelanaturaleza.org.ec/"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35C4ED4-2461-124F-97A0-8908854D2BFB}"/>
              </a:ext>
            </a:extLst>
          </p:cNvPr>
          <p:cNvPicPr>
            <a:picLocks noChangeAspect="1"/>
          </p:cNvPicPr>
          <p:nvPr/>
        </p:nvPicPr>
        <p:blipFill>
          <a:blip r:embed="rId2"/>
          <a:stretch>
            <a:fillRect/>
          </a:stretch>
        </p:blipFill>
        <p:spPr>
          <a:xfrm>
            <a:off x="2906685" y="278970"/>
            <a:ext cx="6673117" cy="2260600"/>
          </a:xfrm>
          <a:prstGeom prst="rect">
            <a:avLst/>
          </a:prstGeom>
        </p:spPr>
      </p:pic>
      <p:pic>
        <p:nvPicPr>
          <p:cNvPr id="7" name="Imagen 6">
            <a:extLst>
              <a:ext uri="{FF2B5EF4-FFF2-40B4-BE49-F238E27FC236}">
                <a16:creationId xmlns:a16="http://schemas.microsoft.com/office/drawing/2014/main" id="{31F1CC26-CFBC-C140-8DFD-C74EF510FBFB}"/>
              </a:ext>
            </a:extLst>
          </p:cNvPr>
          <p:cNvPicPr>
            <a:picLocks noChangeAspect="1"/>
          </p:cNvPicPr>
          <p:nvPr/>
        </p:nvPicPr>
        <p:blipFill>
          <a:blip r:embed="rId3"/>
          <a:stretch>
            <a:fillRect/>
          </a:stretch>
        </p:blipFill>
        <p:spPr>
          <a:xfrm>
            <a:off x="3747253" y="2973522"/>
            <a:ext cx="4635500" cy="3556000"/>
          </a:xfrm>
          <a:prstGeom prst="rect">
            <a:avLst/>
          </a:prstGeom>
        </p:spPr>
      </p:pic>
    </p:spTree>
    <p:extLst>
      <p:ext uri="{BB962C8B-B14F-4D97-AF65-F5344CB8AC3E}">
        <p14:creationId xmlns:p14="http://schemas.microsoft.com/office/powerpoint/2010/main" val="607487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30A7E-0D72-3542-9B2A-7042FC26E25C}"/>
              </a:ext>
            </a:extLst>
          </p:cNvPr>
          <p:cNvSpPr>
            <a:spLocks noGrp="1"/>
          </p:cNvSpPr>
          <p:nvPr>
            <p:ph type="title"/>
          </p:nvPr>
        </p:nvSpPr>
        <p:spPr/>
        <p:txBody>
          <a:bodyPr/>
          <a:lstStyle/>
          <a:p>
            <a:r>
              <a:rPr lang="es-EC" dirty="0"/>
              <a:t>Petróleo en Ecuador</a:t>
            </a:r>
          </a:p>
        </p:txBody>
      </p:sp>
      <p:sp>
        <p:nvSpPr>
          <p:cNvPr id="3" name="Marcador de contenido 2">
            <a:extLst>
              <a:ext uri="{FF2B5EF4-FFF2-40B4-BE49-F238E27FC236}">
                <a16:creationId xmlns:a16="http://schemas.microsoft.com/office/drawing/2014/main" id="{22D9AA56-F0B5-4E47-84FB-4E6785734973}"/>
              </a:ext>
            </a:extLst>
          </p:cNvPr>
          <p:cNvSpPr>
            <a:spLocks noGrp="1"/>
          </p:cNvSpPr>
          <p:nvPr>
            <p:ph idx="1"/>
          </p:nvPr>
        </p:nvSpPr>
        <p:spPr>
          <a:xfrm>
            <a:off x="838199" y="1825625"/>
            <a:ext cx="11100017" cy="4807650"/>
          </a:xfrm>
        </p:spPr>
        <p:txBody>
          <a:bodyPr>
            <a:normAutofit/>
          </a:bodyPr>
          <a:lstStyle/>
          <a:p>
            <a:r>
              <a:rPr lang="es-ES" dirty="0"/>
              <a:t>A septiembre del 2018, Ecuador produjo 15,5 millones de barriles de petróleo y exportó mensualmente 11,14 millones de barriles de petróleo, con ingresos por exportación de petróleo de 637.602 miles de dólares. </a:t>
            </a:r>
          </a:p>
          <a:p>
            <a:r>
              <a:rPr lang="es-ES" dirty="0"/>
              <a:t>Es imprescindible un debate internacional, regional, pero principalmente nacional, sobre el presupuesto de carbono (emisión de 1000 GtCO</a:t>
            </a:r>
            <a:r>
              <a:rPr lang="es-ES" baseline="-25000" dirty="0"/>
              <a:t>2</a:t>
            </a:r>
            <a:r>
              <a:rPr lang="es-ES" dirty="0"/>
              <a:t> para el periodo 2000-50, según </a:t>
            </a:r>
            <a:r>
              <a:rPr lang="es-ES" dirty="0" err="1"/>
              <a:t>Meinshaussen</a:t>
            </a:r>
            <a:r>
              <a:rPr lang="es-ES" dirty="0"/>
              <a:t> para una probabilidad del 80% de no exceder los 2 </a:t>
            </a:r>
            <a:r>
              <a:rPr lang="es-ES" dirty="0">
                <a:sym typeface="Symbol" pitchFamily="2" charset="2"/>
              </a:rPr>
              <a:t></a:t>
            </a:r>
            <a:r>
              <a:rPr lang="es-ES" dirty="0"/>
              <a:t>C), y quién, cómo y dónde podrá emitirse este CO</a:t>
            </a:r>
            <a:r>
              <a:rPr lang="es-ES" baseline="-25000" dirty="0"/>
              <a:t>2</a:t>
            </a:r>
            <a:r>
              <a:rPr lang="es-ES" dirty="0"/>
              <a:t>, así como dónde deberá dejarse de emitir y dejar en el subsuelo. </a:t>
            </a:r>
          </a:p>
          <a:p>
            <a:r>
              <a:rPr lang="es-ES" dirty="0"/>
              <a:t>Iniciativa </a:t>
            </a:r>
            <a:r>
              <a:rPr lang="es-ES" dirty="0" err="1"/>
              <a:t>Yasuní</a:t>
            </a:r>
            <a:r>
              <a:rPr lang="es-ES" dirty="0"/>
              <a:t>-ITT de dejar el crudo en el subsuelo y consecuencias.</a:t>
            </a:r>
          </a:p>
          <a:p>
            <a:r>
              <a:rPr lang="es-ES" dirty="0"/>
              <a:t>YASUNÍ: Explotación del ITT, licencias a </a:t>
            </a:r>
            <a:r>
              <a:rPr lang="es-ES" dirty="0" err="1"/>
              <a:t>Ishpingo</a:t>
            </a:r>
            <a:r>
              <a:rPr lang="es-ES" dirty="0"/>
              <a:t> en trámite y Decreto 751 que permite actividad petrolera en zona de amortiguamiento de ZITT</a:t>
            </a:r>
            <a:endParaRPr lang="es-EC" dirty="0"/>
          </a:p>
        </p:txBody>
      </p:sp>
      <p:pic>
        <p:nvPicPr>
          <p:cNvPr id="4" name="Imagen 3">
            <a:extLst>
              <a:ext uri="{FF2B5EF4-FFF2-40B4-BE49-F238E27FC236}">
                <a16:creationId xmlns:a16="http://schemas.microsoft.com/office/drawing/2014/main" id="{C1467808-155C-D343-800F-74A9ECEF13AE}"/>
              </a:ext>
            </a:extLst>
          </p:cNvPr>
          <p:cNvPicPr>
            <a:picLocks noChangeAspect="1"/>
          </p:cNvPicPr>
          <p:nvPr/>
        </p:nvPicPr>
        <p:blipFill>
          <a:blip r:embed="rId2"/>
          <a:stretch>
            <a:fillRect/>
          </a:stretch>
        </p:blipFill>
        <p:spPr>
          <a:xfrm>
            <a:off x="8095929" y="389066"/>
            <a:ext cx="3842288" cy="1301622"/>
          </a:xfrm>
          <a:prstGeom prst="rect">
            <a:avLst/>
          </a:prstGeom>
        </p:spPr>
      </p:pic>
    </p:spTree>
    <p:extLst>
      <p:ext uri="{BB962C8B-B14F-4D97-AF65-F5344CB8AC3E}">
        <p14:creationId xmlns:p14="http://schemas.microsoft.com/office/powerpoint/2010/main" val="4017967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204C9-1AC2-6941-9041-6CAFFB7E180F}"/>
              </a:ext>
            </a:extLst>
          </p:cNvPr>
          <p:cNvSpPr>
            <a:spLocks noGrp="1"/>
          </p:cNvSpPr>
          <p:nvPr>
            <p:ph type="title"/>
          </p:nvPr>
        </p:nvSpPr>
        <p:spPr/>
        <p:txBody>
          <a:bodyPr/>
          <a:lstStyle/>
          <a:p>
            <a:r>
              <a:rPr lang="es-ES" dirty="0"/>
              <a:t>Matriz de oferta energética </a:t>
            </a:r>
            <a:endParaRPr lang="es-EC" dirty="0"/>
          </a:p>
        </p:txBody>
      </p:sp>
      <p:pic>
        <p:nvPicPr>
          <p:cNvPr id="4" name="Picture 20">
            <a:extLst>
              <a:ext uri="{FF2B5EF4-FFF2-40B4-BE49-F238E27FC236}">
                <a16:creationId xmlns:a16="http://schemas.microsoft.com/office/drawing/2014/main" id="{5D240432-A6C0-7347-89B8-5C63890A71BC}"/>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t="19292"/>
          <a:stretch/>
        </p:blipFill>
        <p:spPr bwMode="auto">
          <a:xfrm>
            <a:off x="1937287" y="1690688"/>
            <a:ext cx="8167607" cy="4756607"/>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99B0A629-1BE6-EF4B-B9A4-348DABA6E6A2}"/>
              </a:ext>
            </a:extLst>
          </p:cNvPr>
          <p:cNvPicPr>
            <a:picLocks noChangeAspect="1"/>
          </p:cNvPicPr>
          <p:nvPr/>
        </p:nvPicPr>
        <p:blipFill>
          <a:blip r:embed="rId3"/>
          <a:stretch>
            <a:fillRect/>
          </a:stretch>
        </p:blipFill>
        <p:spPr>
          <a:xfrm>
            <a:off x="8095929" y="389066"/>
            <a:ext cx="3842288" cy="1301622"/>
          </a:xfrm>
          <a:prstGeom prst="rect">
            <a:avLst/>
          </a:prstGeom>
        </p:spPr>
      </p:pic>
    </p:spTree>
    <p:extLst>
      <p:ext uri="{BB962C8B-B14F-4D97-AF65-F5344CB8AC3E}">
        <p14:creationId xmlns:p14="http://schemas.microsoft.com/office/powerpoint/2010/main" val="1492599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728F2-F907-7C49-9C4C-FD5D66EAE809}"/>
              </a:ext>
            </a:extLst>
          </p:cNvPr>
          <p:cNvSpPr>
            <a:spLocks noGrp="1"/>
          </p:cNvSpPr>
          <p:nvPr>
            <p:ph type="title"/>
          </p:nvPr>
        </p:nvSpPr>
        <p:spPr/>
        <p:txBody>
          <a:bodyPr/>
          <a:lstStyle/>
          <a:p>
            <a:r>
              <a:rPr lang="es-EC" dirty="0"/>
              <a:t>Reducción de energía y transporte como sector más demandante</a:t>
            </a:r>
          </a:p>
        </p:txBody>
      </p:sp>
      <p:pic>
        <p:nvPicPr>
          <p:cNvPr id="4" name="Picture 7">
            <a:extLst>
              <a:ext uri="{FF2B5EF4-FFF2-40B4-BE49-F238E27FC236}">
                <a16:creationId xmlns:a16="http://schemas.microsoft.com/office/drawing/2014/main" id="{6166B418-257B-A344-A4EB-C4804798181B}"/>
              </a:ext>
            </a:extLst>
          </p:cNvPr>
          <p:cNvPicPr/>
          <p:nvPr/>
        </p:nvPicPr>
        <p:blipFill rotWithShape="1">
          <a:blip r:embed="rId2" cstate="print">
            <a:extLst>
              <a:ext uri="{28A0092B-C50C-407E-A947-70E740481C1C}">
                <a14:useLocalDpi xmlns:a14="http://schemas.microsoft.com/office/drawing/2010/main" val="0"/>
              </a:ext>
            </a:extLst>
          </a:blip>
          <a:srcRect t="9242" b="16918"/>
          <a:stretch/>
        </p:blipFill>
        <p:spPr bwMode="auto">
          <a:xfrm>
            <a:off x="371959" y="1534332"/>
            <a:ext cx="9066509" cy="5115814"/>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3FB5643C-4A99-EF45-8EF6-DED5DDDD6349}"/>
              </a:ext>
            </a:extLst>
          </p:cNvPr>
          <p:cNvPicPr>
            <a:picLocks noChangeAspect="1"/>
          </p:cNvPicPr>
          <p:nvPr/>
        </p:nvPicPr>
        <p:blipFill>
          <a:blip r:embed="rId3"/>
          <a:stretch>
            <a:fillRect/>
          </a:stretch>
        </p:blipFill>
        <p:spPr>
          <a:xfrm>
            <a:off x="8216631" y="5348524"/>
            <a:ext cx="3842288" cy="1301622"/>
          </a:xfrm>
          <a:prstGeom prst="rect">
            <a:avLst/>
          </a:prstGeom>
        </p:spPr>
      </p:pic>
    </p:spTree>
    <p:extLst>
      <p:ext uri="{BB962C8B-B14F-4D97-AF65-F5344CB8AC3E}">
        <p14:creationId xmlns:p14="http://schemas.microsoft.com/office/powerpoint/2010/main" val="86279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8A8802-0A7A-E643-ACEA-309CC2276426}"/>
              </a:ext>
            </a:extLst>
          </p:cNvPr>
          <p:cNvSpPr>
            <a:spLocks noGrp="1"/>
          </p:cNvSpPr>
          <p:nvPr>
            <p:ph type="title"/>
          </p:nvPr>
        </p:nvSpPr>
        <p:spPr/>
        <p:txBody>
          <a:bodyPr/>
          <a:lstStyle/>
          <a:p>
            <a:r>
              <a:rPr lang="es-EC" dirty="0"/>
              <a:t>INDC en el mundo</a:t>
            </a:r>
          </a:p>
        </p:txBody>
      </p:sp>
      <p:pic>
        <p:nvPicPr>
          <p:cNvPr id="4" name="Marcador de contenido 3">
            <a:extLst>
              <a:ext uri="{FF2B5EF4-FFF2-40B4-BE49-F238E27FC236}">
                <a16:creationId xmlns:a16="http://schemas.microsoft.com/office/drawing/2014/main" id="{ACB25A26-7DA0-F34D-98D2-0F6E7EAF22F0}"/>
              </a:ext>
            </a:extLst>
          </p:cNvPr>
          <p:cNvPicPr>
            <a:picLocks noGrp="1"/>
          </p:cNvPicPr>
          <p:nvPr>
            <p:ph idx="1"/>
          </p:nvPr>
        </p:nvPicPr>
        <p:blipFill rotWithShape="1">
          <a:blip r:embed="rId2" cstate="email">
            <a:extLst>
              <a:ext uri="{28A0092B-C50C-407E-A947-70E740481C1C}">
                <a14:useLocalDpi xmlns:a14="http://schemas.microsoft.com/office/drawing/2010/main" val="0"/>
              </a:ext>
            </a:extLst>
          </a:blip>
          <a:srcRect l="12196" t="19042" r="1387" b="2285"/>
          <a:stretch/>
        </p:blipFill>
        <p:spPr bwMode="auto">
          <a:xfrm>
            <a:off x="5299270" y="365125"/>
            <a:ext cx="6587929" cy="6137655"/>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694926A5-477C-2B4F-BE49-62787ED86FD8}"/>
              </a:ext>
            </a:extLst>
          </p:cNvPr>
          <p:cNvPicPr>
            <a:picLocks noChangeAspect="1"/>
          </p:cNvPicPr>
          <p:nvPr/>
        </p:nvPicPr>
        <p:blipFill>
          <a:blip r:embed="rId3"/>
          <a:stretch>
            <a:fillRect/>
          </a:stretch>
        </p:blipFill>
        <p:spPr>
          <a:xfrm>
            <a:off x="439766" y="5238871"/>
            <a:ext cx="3842288" cy="1301622"/>
          </a:xfrm>
          <a:prstGeom prst="rect">
            <a:avLst/>
          </a:prstGeom>
        </p:spPr>
      </p:pic>
    </p:spTree>
    <p:extLst>
      <p:ext uri="{BB962C8B-B14F-4D97-AF65-F5344CB8AC3E}">
        <p14:creationId xmlns:p14="http://schemas.microsoft.com/office/powerpoint/2010/main" val="3078027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7B2162-61C4-C642-B2C2-4F5E240ED22E}"/>
              </a:ext>
            </a:extLst>
          </p:cNvPr>
          <p:cNvSpPr>
            <a:spLocks noGrp="1"/>
          </p:cNvSpPr>
          <p:nvPr>
            <p:ph type="title"/>
          </p:nvPr>
        </p:nvSpPr>
        <p:spPr/>
        <p:txBody>
          <a:bodyPr/>
          <a:lstStyle/>
          <a:p>
            <a:r>
              <a:rPr lang="es-EC" dirty="0"/>
              <a:t>NDC de Ecuador: </a:t>
            </a:r>
            <a:r>
              <a:rPr lang="es-ES" dirty="0"/>
              <a:t>29 de marzo de 2019</a:t>
            </a:r>
            <a:r>
              <a:rPr lang="es-EC" dirty="0">
                <a:effectLst/>
              </a:rPr>
              <a:t> </a:t>
            </a:r>
            <a:endParaRPr lang="es-EC" dirty="0"/>
          </a:p>
        </p:txBody>
      </p:sp>
      <p:sp>
        <p:nvSpPr>
          <p:cNvPr id="3" name="Marcador de contenido 2">
            <a:extLst>
              <a:ext uri="{FF2B5EF4-FFF2-40B4-BE49-F238E27FC236}">
                <a16:creationId xmlns:a16="http://schemas.microsoft.com/office/drawing/2014/main" id="{80BA12C4-CAD5-3647-A083-0ABF9E058C65}"/>
              </a:ext>
            </a:extLst>
          </p:cNvPr>
          <p:cNvSpPr>
            <a:spLocks noGrp="1"/>
          </p:cNvSpPr>
          <p:nvPr>
            <p:ph idx="1"/>
          </p:nvPr>
        </p:nvSpPr>
        <p:spPr>
          <a:xfrm>
            <a:off x="357753" y="1525630"/>
            <a:ext cx="3160362" cy="4351338"/>
          </a:xfrm>
        </p:spPr>
        <p:txBody>
          <a:bodyPr>
            <a:normAutofit lnSpcReduction="10000"/>
          </a:bodyPr>
          <a:lstStyle/>
          <a:p>
            <a:r>
              <a:rPr lang="es-EC" dirty="0"/>
              <a:t>Se subsana participación- amplio proceso</a:t>
            </a:r>
          </a:p>
          <a:p>
            <a:r>
              <a:rPr lang="es-EC" dirty="0"/>
              <a:t>Escenario condicional e incondicional</a:t>
            </a:r>
          </a:p>
          <a:p>
            <a:r>
              <a:rPr lang="es-ES" dirty="0"/>
              <a:t>Sectores: energía, agricultura, procesos industriales y residuos</a:t>
            </a:r>
            <a:r>
              <a:rPr lang="es-EC" dirty="0">
                <a:effectLst/>
              </a:rPr>
              <a:t> </a:t>
            </a:r>
            <a:endParaRPr lang="es-EC" dirty="0"/>
          </a:p>
        </p:txBody>
      </p:sp>
      <p:pic>
        <p:nvPicPr>
          <p:cNvPr id="4" name="Imagen 3">
            <a:extLst>
              <a:ext uri="{FF2B5EF4-FFF2-40B4-BE49-F238E27FC236}">
                <a16:creationId xmlns:a16="http://schemas.microsoft.com/office/drawing/2014/main" id="{C2ADF998-BE03-0C45-B705-E54E1DE64D1F}"/>
              </a:ext>
            </a:extLst>
          </p:cNvPr>
          <p:cNvPicPr/>
          <p:nvPr/>
        </p:nvPicPr>
        <p:blipFill rotWithShape="1">
          <a:blip r:embed="rId2"/>
          <a:srcRect b="3163"/>
          <a:stretch/>
        </p:blipFill>
        <p:spPr bwMode="auto">
          <a:xfrm>
            <a:off x="3998562" y="1295076"/>
            <a:ext cx="7835685" cy="5245208"/>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0C6BF560-4721-104D-9BBF-B8BD3FC0FA2E}"/>
              </a:ext>
            </a:extLst>
          </p:cNvPr>
          <p:cNvPicPr>
            <a:picLocks noChangeAspect="1"/>
          </p:cNvPicPr>
          <p:nvPr/>
        </p:nvPicPr>
        <p:blipFill>
          <a:blip r:embed="rId3"/>
          <a:stretch>
            <a:fillRect/>
          </a:stretch>
        </p:blipFill>
        <p:spPr>
          <a:xfrm>
            <a:off x="377773" y="5711909"/>
            <a:ext cx="2745604" cy="930107"/>
          </a:xfrm>
          <a:prstGeom prst="rect">
            <a:avLst/>
          </a:prstGeom>
        </p:spPr>
      </p:pic>
    </p:spTree>
    <p:extLst>
      <p:ext uri="{BB962C8B-B14F-4D97-AF65-F5344CB8AC3E}">
        <p14:creationId xmlns:p14="http://schemas.microsoft.com/office/powerpoint/2010/main" val="1706824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BCC542-E687-B94C-9931-85A574D185B6}"/>
              </a:ext>
            </a:extLst>
          </p:cNvPr>
          <p:cNvSpPr>
            <a:spLocks noGrp="1"/>
          </p:cNvSpPr>
          <p:nvPr>
            <p:ph type="title"/>
          </p:nvPr>
        </p:nvSpPr>
        <p:spPr/>
        <p:txBody>
          <a:bodyPr/>
          <a:lstStyle/>
          <a:p>
            <a:r>
              <a:rPr lang="es-EC" dirty="0"/>
              <a:t>NDC: USCUSS – Cambio de uso del suelo</a:t>
            </a:r>
          </a:p>
        </p:txBody>
      </p:sp>
      <p:pic>
        <p:nvPicPr>
          <p:cNvPr id="4" name="Imagen 3">
            <a:extLst>
              <a:ext uri="{FF2B5EF4-FFF2-40B4-BE49-F238E27FC236}">
                <a16:creationId xmlns:a16="http://schemas.microsoft.com/office/drawing/2014/main" id="{7511387E-9369-8041-8255-6567EDEF0E8B}"/>
              </a:ext>
            </a:extLst>
          </p:cNvPr>
          <p:cNvPicPr/>
          <p:nvPr/>
        </p:nvPicPr>
        <p:blipFill rotWithShape="1">
          <a:blip r:embed="rId2"/>
          <a:srcRect l="1602" t="2698" r="1602" b="1530"/>
          <a:stretch/>
        </p:blipFill>
        <p:spPr bwMode="auto">
          <a:xfrm>
            <a:off x="838200" y="1690688"/>
            <a:ext cx="8725547" cy="4788975"/>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820A26D8-55EA-CD4F-AD50-A3C113CF389C}"/>
              </a:ext>
            </a:extLst>
          </p:cNvPr>
          <p:cNvPicPr>
            <a:picLocks noChangeAspect="1"/>
          </p:cNvPicPr>
          <p:nvPr/>
        </p:nvPicPr>
        <p:blipFill>
          <a:blip r:embed="rId3"/>
          <a:stretch>
            <a:fillRect/>
          </a:stretch>
        </p:blipFill>
        <p:spPr>
          <a:xfrm>
            <a:off x="9304797" y="5796156"/>
            <a:ext cx="2745604" cy="930107"/>
          </a:xfrm>
          <a:prstGeom prst="rect">
            <a:avLst/>
          </a:prstGeom>
        </p:spPr>
      </p:pic>
    </p:spTree>
    <p:extLst>
      <p:ext uri="{BB962C8B-B14F-4D97-AF65-F5344CB8AC3E}">
        <p14:creationId xmlns:p14="http://schemas.microsoft.com/office/powerpoint/2010/main" val="1976459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1849225" y="817269"/>
            <a:ext cx="9356050" cy="857400"/>
          </a:xfrm>
          <a:prstGeom prst="rect">
            <a:avLst/>
          </a:prstGeom>
        </p:spPr>
        <p:txBody>
          <a:bodyPr vert="horz" wrap="square" lIns="91425" tIns="91425" rIns="91425" bIns="91425" rtlCol="0" anchor="b" anchorCtr="0">
            <a:noAutofit/>
          </a:bodyPr>
          <a:lstStyle/>
          <a:p>
            <a:pPr>
              <a:spcBef>
                <a:spcPts val="0"/>
              </a:spcBef>
            </a:pPr>
            <a:r>
              <a:rPr lang="en-US" dirty="0"/>
              <a:t>TRIBUNALES DE DERECHOS DE LA NATURALEZA: </a:t>
            </a:r>
            <a:r>
              <a:rPr lang="en-US" dirty="0" err="1"/>
              <a:t>Caso</a:t>
            </a:r>
            <a:r>
              <a:rPr lang="en-US" dirty="0"/>
              <a:t> Cambio </a:t>
            </a:r>
            <a:r>
              <a:rPr lang="en-US" dirty="0" err="1"/>
              <a:t>Climático</a:t>
            </a:r>
            <a:endParaRPr lang="en" dirty="0"/>
          </a:p>
        </p:txBody>
      </p:sp>
      <p:sp>
        <p:nvSpPr>
          <p:cNvPr id="153" name="Shape 153"/>
          <p:cNvSpPr txBox="1">
            <a:spLocks noGrp="1"/>
          </p:cNvSpPr>
          <p:nvPr>
            <p:ph type="sldNum" idx="12"/>
          </p:nvPr>
        </p:nvSpPr>
        <p:spPr>
          <a:xfrm>
            <a:off x="10004584" y="5530901"/>
            <a:ext cx="548700" cy="393600"/>
          </a:xfrm>
          <a:prstGeom prst="rect">
            <a:avLst/>
          </a:prstGeom>
        </p:spPr>
        <p:txBody>
          <a:bodyPr vert="horz" wrap="square" lIns="91425" tIns="91425" rIns="91425" bIns="91425" rtlCol="0" anchor="ctr" anchorCtr="0">
            <a:noAutofit/>
          </a:bodyPr>
          <a:lstStyle/>
          <a:p>
            <a:fld id="{00000000-1234-1234-1234-123412341234}" type="slidenum">
              <a:rPr lang="en"/>
              <a:pPr/>
              <a:t>16</a:t>
            </a:fld>
            <a:endParaRPr lang="en"/>
          </a:p>
        </p:txBody>
      </p:sp>
      <p:pic>
        <p:nvPicPr>
          <p:cNvPr id="6" name="Imagen 1" descr="Derechos de la naturalezaFIN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8409" y="2103581"/>
            <a:ext cx="2562052" cy="362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731" y="2103581"/>
            <a:ext cx="2560988" cy="3624120"/>
          </a:xfrm>
          <a:prstGeom prst="rect">
            <a:avLst/>
          </a:prstGeom>
        </p:spPr>
      </p:pic>
      <p:pic>
        <p:nvPicPr>
          <p:cNvPr id="9" name="Imagen 3" descr="Screen Shot 2016-01-04 at 11.48.40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1779" y="2103581"/>
            <a:ext cx="2552825" cy="362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9045922" y="2103581"/>
            <a:ext cx="2577807" cy="3646350"/>
          </a:xfrm>
          <a:prstGeom prst="rect">
            <a:avLst/>
          </a:prstGeom>
        </p:spPr>
      </p:pic>
      <p:pic>
        <p:nvPicPr>
          <p:cNvPr id="8" name="Imagen 7">
            <a:extLst>
              <a:ext uri="{FF2B5EF4-FFF2-40B4-BE49-F238E27FC236}">
                <a16:creationId xmlns:a16="http://schemas.microsoft.com/office/drawing/2014/main" id="{917FB855-8A3C-5045-B144-AA80DD9FB6B1}"/>
              </a:ext>
            </a:extLst>
          </p:cNvPr>
          <p:cNvPicPr>
            <a:picLocks noChangeAspect="1"/>
          </p:cNvPicPr>
          <p:nvPr/>
        </p:nvPicPr>
        <p:blipFill>
          <a:blip r:embed="rId7"/>
          <a:stretch>
            <a:fillRect/>
          </a:stretch>
        </p:blipFill>
        <p:spPr>
          <a:xfrm>
            <a:off x="9289299" y="5927893"/>
            <a:ext cx="2745604" cy="930107"/>
          </a:xfrm>
          <a:prstGeom prst="rect">
            <a:avLst/>
          </a:prstGeom>
        </p:spPr>
      </p:pic>
    </p:spTree>
    <p:extLst>
      <p:ext uri="{BB962C8B-B14F-4D97-AF65-F5344CB8AC3E}">
        <p14:creationId xmlns:p14="http://schemas.microsoft.com/office/powerpoint/2010/main" val="2137475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1DEE-239D-934B-8CE2-F8174BC64194}"/>
              </a:ext>
            </a:extLst>
          </p:cNvPr>
          <p:cNvSpPr>
            <a:spLocks noGrp="1"/>
          </p:cNvSpPr>
          <p:nvPr>
            <p:ph type="title"/>
          </p:nvPr>
        </p:nvSpPr>
        <p:spPr>
          <a:xfrm>
            <a:off x="1981200" y="274638"/>
            <a:ext cx="8507288" cy="1143000"/>
          </a:xfrm>
        </p:spPr>
        <p:txBody>
          <a:bodyPr>
            <a:normAutofit fontScale="90000"/>
          </a:bodyPr>
          <a:lstStyle/>
          <a:p>
            <a:r>
              <a:rPr lang="es-ES_tradnl" dirty="0"/>
              <a:t>Derechos de la Naturaleza en el mundo</a:t>
            </a:r>
          </a:p>
        </p:txBody>
      </p:sp>
      <p:sp>
        <p:nvSpPr>
          <p:cNvPr id="3" name="Content Placeholder 2">
            <a:extLst>
              <a:ext uri="{FF2B5EF4-FFF2-40B4-BE49-F238E27FC236}">
                <a16:creationId xmlns:a16="http://schemas.microsoft.com/office/drawing/2014/main" id="{72EC0CC8-87A5-6D41-BF46-8B39FF053CE2}"/>
              </a:ext>
            </a:extLst>
          </p:cNvPr>
          <p:cNvSpPr>
            <a:spLocks noGrp="1"/>
          </p:cNvSpPr>
          <p:nvPr>
            <p:ph idx="1"/>
          </p:nvPr>
        </p:nvSpPr>
        <p:spPr/>
        <p:txBody>
          <a:bodyPr>
            <a:normAutofit lnSpcReduction="10000"/>
          </a:bodyPr>
          <a:lstStyle/>
          <a:p>
            <a:r>
              <a:rPr lang="en-US" sz="2500" dirty="0"/>
              <a:t>Ecuador – </a:t>
            </a:r>
            <a:r>
              <a:rPr lang="en-US" sz="2500" dirty="0" err="1"/>
              <a:t>Constitución</a:t>
            </a:r>
            <a:endParaRPr lang="en-US" sz="2500" dirty="0"/>
          </a:p>
          <a:p>
            <a:r>
              <a:rPr lang="en-US" sz="2500" dirty="0"/>
              <a:t>Bolivia – Ley Madre Tierra / </a:t>
            </a:r>
            <a:r>
              <a:rPr lang="en-US" sz="2500" dirty="0" err="1"/>
              <a:t>Declaración</a:t>
            </a:r>
            <a:r>
              <a:rPr lang="en-US" sz="2500" dirty="0"/>
              <a:t> Universal de </a:t>
            </a:r>
            <a:r>
              <a:rPr lang="en-US" sz="2500" dirty="0" err="1"/>
              <a:t>los</a:t>
            </a:r>
            <a:r>
              <a:rPr lang="en-US" sz="2500" dirty="0"/>
              <a:t> Derechos de la Madre Tierra</a:t>
            </a:r>
          </a:p>
          <a:p>
            <a:r>
              <a:rPr lang="en-US" sz="2500" dirty="0"/>
              <a:t>Nueva </a:t>
            </a:r>
            <a:r>
              <a:rPr lang="en-US" sz="2500" dirty="0" err="1"/>
              <a:t>Zelanda</a:t>
            </a:r>
            <a:r>
              <a:rPr lang="en-US" sz="2500" dirty="0"/>
              <a:t> – Río Whanganui y Parque Nacional</a:t>
            </a:r>
          </a:p>
          <a:p>
            <a:r>
              <a:rPr lang="en-US" sz="2500" dirty="0"/>
              <a:t>India – Río Ganges </a:t>
            </a:r>
            <a:r>
              <a:rPr lang="en-US" sz="2500" dirty="0" err="1"/>
              <a:t>en</a:t>
            </a:r>
            <a:r>
              <a:rPr lang="en-US" sz="2500" dirty="0"/>
              <a:t> </a:t>
            </a:r>
            <a:r>
              <a:rPr lang="en-US" sz="2500" dirty="0" err="1"/>
              <a:t>proceso</a:t>
            </a:r>
            <a:endParaRPr lang="en-US" sz="2500" dirty="0"/>
          </a:p>
          <a:p>
            <a:r>
              <a:rPr lang="en-US" sz="2500" dirty="0"/>
              <a:t>Colombia – Río </a:t>
            </a:r>
            <a:r>
              <a:rPr lang="en-US" sz="2500" dirty="0" err="1"/>
              <a:t>Atrato</a:t>
            </a:r>
            <a:r>
              <a:rPr lang="en-US" sz="2500" dirty="0"/>
              <a:t> River y </a:t>
            </a:r>
            <a:r>
              <a:rPr lang="en-US" sz="2500" dirty="0" err="1"/>
              <a:t>Amazonía</a:t>
            </a:r>
            <a:endParaRPr lang="en-US" sz="2500" dirty="0"/>
          </a:p>
          <a:p>
            <a:r>
              <a:rPr lang="en-US" sz="2500" dirty="0"/>
              <a:t>México – </a:t>
            </a:r>
            <a:r>
              <a:rPr lang="en-US" sz="2500" dirty="0" err="1"/>
              <a:t>Constitución</a:t>
            </a:r>
            <a:r>
              <a:rPr lang="en-US" sz="2500" dirty="0"/>
              <a:t> de la Ciudad de México</a:t>
            </a:r>
          </a:p>
          <a:p>
            <a:r>
              <a:rPr lang="en-US" sz="2500" dirty="0"/>
              <a:t>Argentina – </a:t>
            </a:r>
            <a:r>
              <a:rPr lang="en-US" sz="2500" dirty="0" err="1"/>
              <a:t>Propuesta</a:t>
            </a:r>
            <a:r>
              <a:rPr lang="en-US" sz="2500" dirty="0"/>
              <a:t> de ley</a:t>
            </a:r>
          </a:p>
          <a:p>
            <a:r>
              <a:rPr lang="en-US" sz="2500" dirty="0" err="1"/>
              <a:t>Estados</a:t>
            </a:r>
            <a:r>
              <a:rPr lang="en-US" sz="2500" dirty="0"/>
              <a:t> </a:t>
            </a:r>
            <a:r>
              <a:rPr lang="en-US" sz="2500" dirty="0" err="1"/>
              <a:t>Unidos</a:t>
            </a:r>
            <a:r>
              <a:rPr lang="en-US" sz="2500" dirty="0"/>
              <a:t>– </a:t>
            </a:r>
            <a:r>
              <a:rPr lang="en-US" sz="2500" dirty="0" err="1"/>
              <a:t>docenas</a:t>
            </a:r>
            <a:r>
              <a:rPr lang="en-US" sz="2500" dirty="0"/>
              <a:t> de </a:t>
            </a:r>
            <a:r>
              <a:rPr lang="en-US" sz="2500" dirty="0" err="1"/>
              <a:t>ordenanzas</a:t>
            </a:r>
            <a:r>
              <a:rPr lang="en-US" sz="2500" dirty="0"/>
              <a:t> </a:t>
            </a:r>
            <a:r>
              <a:rPr lang="en-US" sz="2500" dirty="0" err="1"/>
              <a:t>municipales</a:t>
            </a:r>
            <a:endParaRPr lang="en-US" sz="2500" dirty="0"/>
          </a:p>
          <a:p>
            <a:r>
              <a:rPr lang="en-US" sz="2500" dirty="0" err="1"/>
              <a:t>Otros</a:t>
            </a:r>
            <a:r>
              <a:rPr lang="en-US" sz="2500" dirty="0"/>
              <a:t>: </a:t>
            </a:r>
            <a:r>
              <a:rPr lang="en-US" sz="2500" dirty="0" err="1"/>
              <a:t>Brasil</a:t>
            </a:r>
            <a:r>
              <a:rPr lang="en-US" sz="2500" dirty="0"/>
              <a:t>, Nueva Caledonia, </a:t>
            </a:r>
            <a:r>
              <a:rPr lang="en-US" sz="2500" dirty="0" err="1"/>
              <a:t>Nación</a:t>
            </a:r>
            <a:r>
              <a:rPr lang="en-US" sz="2500" dirty="0"/>
              <a:t> Ponca, </a:t>
            </a:r>
            <a:r>
              <a:rPr lang="en-US" sz="2500" dirty="0" err="1"/>
              <a:t>Parlamento</a:t>
            </a:r>
            <a:r>
              <a:rPr lang="en-US" sz="2500" dirty="0"/>
              <a:t> Sami, </a:t>
            </a:r>
            <a:r>
              <a:rPr lang="en-US" sz="2500" dirty="0" err="1"/>
              <a:t>Maldivas</a:t>
            </a:r>
            <a:r>
              <a:rPr lang="en-US" sz="2500" dirty="0"/>
              <a:t>, Aruba</a:t>
            </a:r>
            <a:endParaRPr lang="es-ES_tradnl" sz="2500" dirty="0"/>
          </a:p>
        </p:txBody>
      </p:sp>
      <p:pic>
        <p:nvPicPr>
          <p:cNvPr id="4" name="Imagen 3">
            <a:extLst>
              <a:ext uri="{FF2B5EF4-FFF2-40B4-BE49-F238E27FC236}">
                <a16:creationId xmlns:a16="http://schemas.microsoft.com/office/drawing/2014/main" id="{73136CBD-3769-404A-A53C-64F2619E22FF}"/>
              </a:ext>
            </a:extLst>
          </p:cNvPr>
          <p:cNvPicPr>
            <a:picLocks noChangeAspect="1"/>
          </p:cNvPicPr>
          <p:nvPr/>
        </p:nvPicPr>
        <p:blipFill>
          <a:blip r:embed="rId2"/>
          <a:stretch>
            <a:fillRect/>
          </a:stretch>
        </p:blipFill>
        <p:spPr>
          <a:xfrm>
            <a:off x="9446396" y="3863182"/>
            <a:ext cx="2745604" cy="930107"/>
          </a:xfrm>
          <a:prstGeom prst="rect">
            <a:avLst/>
          </a:prstGeom>
        </p:spPr>
      </p:pic>
    </p:spTree>
    <p:extLst>
      <p:ext uri="{BB962C8B-B14F-4D97-AF65-F5344CB8AC3E}">
        <p14:creationId xmlns:p14="http://schemas.microsoft.com/office/powerpoint/2010/main" val="2287325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A5BAA42-65C4-C64B-B4AF-F9F96124708B}"/>
              </a:ext>
            </a:extLst>
          </p:cNvPr>
          <p:cNvSpPr>
            <a:spLocks noGrp="1"/>
          </p:cNvSpPr>
          <p:nvPr>
            <p:ph idx="1"/>
          </p:nvPr>
        </p:nvSpPr>
        <p:spPr>
          <a:xfrm>
            <a:off x="714213" y="441511"/>
            <a:ext cx="10515600" cy="5494339"/>
          </a:xfrm>
        </p:spPr>
        <p:txBody>
          <a:bodyPr>
            <a:normAutofit/>
          </a:bodyPr>
          <a:lstStyle/>
          <a:p>
            <a:r>
              <a:rPr lang="es-EC" sz="3000" dirty="0"/>
              <a:t>LINKS:</a:t>
            </a:r>
          </a:p>
          <a:p>
            <a:pPr marL="0" indent="0">
              <a:buNone/>
            </a:pPr>
            <a:r>
              <a:rPr lang="es-EC" sz="3000" dirty="0"/>
              <a:t>www.cedenma.org</a:t>
            </a:r>
          </a:p>
          <a:p>
            <a:pPr marL="0" indent="0">
              <a:buNone/>
            </a:pPr>
            <a:r>
              <a:rPr lang="es-EC" sz="3000" dirty="0">
                <a:hlinkClick r:id="rId2"/>
              </a:rPr>
              <a:t>www.derechosdelanaturaleza.org.ec</a:t>
            </a:r>
            <a:endParaRPr lang="es-EC" sz="3000" dirty="0"/>
          </a:p>
          <a:p>
            <a:pPr marL="0" indent="0">
              <a:buNone/>
            </a:pPr>
            <a:r>
              <a:rPr lang="es-EC" sz="3000" dirty="0"/>
              <a:t>Contacto: </a:t>
            </a:r>
            <a:r>
              <a:rPr lang="es-EC" sz="3000" dirty="0">
                <a:hlinkClick r:id="rId3"/>
              </a:rPr>
              <a:t>presidencia@cedenma.org</a:t>
            </a:r>
            <a:endParaRPr lang="es-EC" sz="3000" dirty="0"/>
          </a:p>
          <a:p>
            <a:pPr marL="0" indent="0">
              <a:buNone/>
            </a:pPr>
            <a:endParaRPr lang="es-EC" sz="3000" dirty="0"/>
          </a:p>
          <a:p>
            <a:pPr marL="0" indent="0">
              <a:buNone/>
            </a:pPr>
            <a:endParaRPr lang="es-EC" sz="3000" dirty="0"/>
          </a:p>
          <a:p>
            <a:pPr marL="0" indent="0">
              <a:buNone/>
            </a:pPr>
            <a:endParaRPr lang="es-EC" sz="3000" dirty="0"/>
          </a:p>
          <a:p>
            <a:pPr marL="0" indent="0">
              <a:buNone/>
            </a:pPr>
            <a:endParaRPr lang="es-EC" sz="3000" dirty="0"/>
          </a:p>
          <a:p>
            <a:pPr marL="0" indent="0">
              <a:buNone/>
            </a:pPr>
            <a:r>
              <a:rPr lang="es-EC" sz="3000" dirty="0"/>
              <a:t>Gracias</a:t>
            </a:r>
          </a:p>
          <a:p>
            <a:endParaRPr lang="es-EC" dirty="0"/>
          </a:p>
        </p:txBody>
      </p:sp>
      <p:pic>
        <p:nvPicPr>
          <p:cNvPr id="5" name="Imagen 4">
            <a:extLst>
              <a:ext uri="{FF2B5EF4-FFF2-40B4-BE49-F238E27FC236}">
                <a16:creationId xmlns:a16="http://schemas.microsoft.com/office/drawing/2014/main" id="{7220EC8A-5453-254A-B80D-B449602C355A}"/>
              </a:ext>
            </a:extLst>
          </p:cNvPr>
          <p:cNvPicPr>
            <a:picLocks noChangeAspect="1"/>
          </p:cNvPicPr>
          <p:nvPr/>
        </p:nvPicPr>
        <p:blipFill>
          <a:blip r:embed="rId4"/>
          <a:stretch>
            <a:fillRect/>
          </a:stretch>
        </p:blipFill>
        <p:spPr>
          <a:xfrm>
            <a:off x="7160217" y="845530"/>
            <a:ext cx="4069596" cy="4084235"/>
          </a:xfrm>
          <a:prstGeom prst="rect">
            <a:avLst/>
          </a:prstGeom>
        </p:spPr>
      </p:pic>
      <p:pic>
        <p:nvPicPr>
          <p:cNvPr id="6" name="Imagen 5">
            <a:extLst>
              <a:ext uri="{FF2B5EF4-FFF2-40B4-BE49-F238E27FC236}">
                <a16:creationId xmlns:a16="http://schemas.microsoft.com/office/drawing/2014/main" id="{E211CC62-2942-0142-B1B9-04F489709ABA}"/>
              </a:ext>
            </a:extLst>
          </p:cNvPr>
          <p:cNvPicPr>
            <a:picLocks noChangeAspect="1"/>
          </p:cNvPicPr>
          <p:nvPr/>
        </p:nvPicPr>
        <p:blipFill>
          <a:blip r:embed="rId5"/>
          <a:stretch>
            <a:fillRect/>
          </a:stretch>
        </p:blipFill>
        <p:spPr>
          <a:xfrm>
            <a:off x="455265" y="5718664"/>
            <a:ext cx="2745604" cy="930107"/>
          </a:xfrm>
          <a:prstGeom prst="rect">
            <a:avLst/>
          </a:prstGeom>
        </p:spPr>
      </p:pic>
    </p:spTree>
    <p:extLst>
      <p:ext uri="{BB962C8B-B14F-4D97-AF65-F5344CB8AC3E}">
        <p14:creationId xmlns:p14="http://schemas.microsoft.com/office/powerpoint/2010/main" val="2584185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69E83E-5C6B-0243-BC79-03C4F129CC37}"/>
              </a:ext>
            </a:extLst>
          </p:cNvPr>
          <p:cNvSpPr>
            <a:spLocks noGrp="1"/>
          </p:cNvSpPr>
          <p:nvPr>
            <p:ph type="title"/>
          </p:nvPr>
        </p:nvSpPr>
        <p:spPr/>
        <p:txBody>
          <a:bodyPr/>
          <a:lstStyle/>
          <a:p>
            <a:r>
              <a:rPr lang="es-EC" dirty="0"/>
              <a:t>Avances y retrocesos de los NDC del Ecuador</a:t>
            </a:r>
          </a:p>
        </p:txBody>
      </p:sp>
      <p:sp>
        <p:nvSpPr>
          <p:cNvPr id="3" name="Marcador de contenido 2">
            <a:extLst>
              <a:ext uri="{FF2B5EF4-FFF2-40B4-BE49-F238E27FC236}">
                <a16:creationId xmlns:a16="http://schemas.microsoft.com/office/drawing/2014/main" id="{72D788DB-3A55-2A46-B8F7-2D874D123CAB}"/>
              </a:ext>
            </a:extLst>
          </p:cNvPr>
          <p:cNvSpPr>
            <a:spLocks noGrp="1"/>
          </p:cNvSpPr>
          <p:nvPr>
            <p:ph idx="1"/>
          </p:nvPr>
        </p:nvSpPr>
        <p:spPr/>
        <p:txBody>
          <a:bodyPr/>
          <a:lstStyle/>
          <a:p>
            <a:r>
              <a:rPr lang="es-EC" dirty="0"/>
              <a:t>Natalia Greene – Presidenta de CEDENMA</a:t>
            </a:r>
          </a:p>
          <a:p>
            <a:r>
              <a:rPr lang="es-EC" dirty="0"/>
              <a:t>Hotel Carrera - Lima - 4 de julio 2019</a:t>
            </a:r>
          </a:p>
        </p:txBody>
      </p:sp>
      <p:pic>
        <p:nvPicPr>
          <p:cNvPr id="4" name="Imagen 3">
            <a:extLst>
              <a:ext uri="{FF2B5EF4-FFF2-40B4-BE49-F238E27FC236}">
                <a16:creationId xmlns:a16="http://schemas.microsoft.com/office/drawing/2014/main" id="{7D99FFF9-DD2A-BC42-A283-DEB24A151FF2}"/>
              </a:ext>
            </a:extLst>
          </p:cNvPr>
          <p:cNvPicPr>
            <a:picLocks noChangeAspect="1"/>
          </p:cNvPicPr>
          <p:nvPr/>
        </p:nvPicPr>
        <p:blipFill>
          <a:blip r:embed="rId2"/>
          <a:stretch>
            <a:fillRect/>
          </a:stretch>
        </p:blipFill>
        <p:spPr>
          <a:xfrm>
            <a:off x="838200" y="4001294"/>
            <a:ext cx="5390415" cy="1826069"/>
          </a:xfrm>
          <a:prstGeom prst="rect">
            <a:avLst/>
          </a:prstGeom>
        </p:spPr>
      </p:pic>
      <p:pic>
        <p:nvPicPr>
          <p:cNvPr id="5" name="Imagen 4">
            <a:extLst>
              <a:ext uri="{FF2B5EF4-FFF2-40B4-BE49-F238E27FC236}">
                <a16:creationId xmlns:a16="http://schemas.microsoft.com/office/drawing/2014/main" id="{743ACE3D-1B93-824E-84E7-3E4E79A4438C}"/>
              </a:ext>
            </a:extLst>
          </p:cNvPr>
          <p:cNvPicPr>
            <a:picLocks noChangeAspect="1"/>
          </p:cNvPicPr>
          <p:nvPr/>
        </p:nvPicPr>
        <p:blipFill>
          <a:blip r:embed="rId3"/>
          <a:stretch>
            <a:fillRect/>
          </a:stretch>
        </p:blipFill>
        <p:spPr>
          <a:xfrm>
            <a:off x="6986399" y="3195880"/>
            <a:ext cx="4635500" cy="3556000"/>
          </a:xfrm>
          <a:prstGeom prst="rect">
            <a:avLst/>
          </a:prstGeom>
        </p:spPr>
      </p:pic>
    </p:spTree>
    <p:extLst>
      <p:ext uri="{BB962C8B-B14F-4D97-AF65-F5344CB8AC3E}">
        <p14:creationId xmlns:p14="http://schemas.microsoft.com/office/powerpoint/2010/main" val="2503461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8E6F9A-11D8-0442-9E95-8ABA80249AB2}"/>
              </a:ext>
            </a:extLst>
          </p:cNvPr>
          <p:cNvSpPr>
            <a:spLocks noGrp="1"/>
          </p:cNvSpPr>
          <p:nvPr>
            <p:ph type="title"/>
          </p:nvPr>
        </p:nvSpPr>
        <p:spPr/>
        <p:txBody>
          <a:bodyPr/>
          <a:lstStyle/>
          <a:p>
            <a:r>
              <a:rPr lang="es-EC" dirty="0"/>
              <a:t>Antecedentes de Ecuador y vulnebilidad</a:t>
            </a:r>
          </a:p>
        </p:txBody>
      </p:sp>
      <p:sp>
        <p:nvSpPr>
          <p:cNvPr id="3" name="Marcador de contenido 2">
            <a:extLst>
              <a:ext uri="{FF2B5EF4-FFF2-40B4-BE49-F238E27FC236}">
                <a16:creationId xmlns:a16="http://schemas.microsoft.com/office/drawing/2014/main" id="{BFD6C81C-35C6-1C40-B0F3-4B5E333B76C5}"/>
              </a:ext>
            </a:extLst>
          </p:cNvPr>
          <p:cNvSpPr>
            <a:spLocks noGrp="1"/>
          </p:cNvSpPr>
          <p:nvPr>
            <p:ph idx="1"/>
          </p:nvPr>
        </p:nvSpPr>
        <p:spPr/>
        <p:txBody>
          <a:bodyPr/>
          <a:lstStyle/>
          <a:p>
            <a:r>
              <a:rPr lang="es-EC" dirty="0"/>
              <a:t>Uno de los 17 países más megadiversos del mundo</a:t>
            </a:r>
          </a:p>
          <a:p>
            <a:r>
              <a:rPr lang="es-EC" dirty="0"/>
              <a:t>Pero, cómo le afecta el cambio climático?</a:t>
            </a:r>
          </a:p>
          <a:p>
            <a:pPr lvl="1"/>
            <a:r>
              <a:rPr lang="es-EC" dirty="0"/>
              <a:t>Intensificación del fenómeno del Niño</a:t>
            </a:r>
          </a:p>
          <a:p>
            <a:pPr lvl="1"/>
            <a:r>
              <a:rPr lang="es-EC" dirty="0"/>
              <a:t>Incremento del nivel del mar</a:t>
            </a:r>
          </a:p>
          <a:p>
            <a:pPr lvl="1"/>
            <a:r>
              <a:rPr lang="es-EC" dirty="0"/>
              <a:t>Retroceso de los glaciares</a:t>
            </a:r>
          </a:p>
          <a:p>
            <a:pPr lvl="1"/>
            <a:r>
              <a:rPr lang="es-EC" dirty="0"/>
              <a:t>Disminución de pluviosidad</a:t>
            </a:r>
          </a:p>
          <a:p>
            <a:pPr lvl="1"/>
            <a:r>
              <a:rPr lang="es-EC" dirty="0"/>
              <a:t>Incremento de vectores – dengue y enfermedades tropicales</a:t>
            </a:r>
          </a:p>
          <a:p>
            <a:pPr lvl="1"/>
            <a:r>
              <a:rPr lang="es-EC" dirty="0"/>
              <a:t>Expansión de especies invasoras – Galápagos</a:t>
            </a:r>
          </a:p>
          <a:p>
            <a:pPr lvl="1"/>
            <a:r>
              <a:rPr lang="es-EC" dirty="0"/>
              <a:t>Extinción de especies</a:t>
            </a:r>
          </a:p>
          <a:p>
            <a:r>
              <a:rPr lang="es-EC" dirty="0"/>
              <a:t>NDC 2019 – llegar a 2ºC para fin de siglo</a:t>
            </a:r>
          </a:p>
        </p:txBody>
      </p:sp>
      <p:pic>
        <p:nvPicPr>
          <p:cNvPr id="4" name="Imagen 3">
            <a:extLst>
              <a:ext uri="{FF2B5EF4-FFF2-40B4-BE49-F238E27FC236}">
                <a16:creationId xmlns:a16="http://schemas.microsoft.com/office/drawing/2014/main" id="{00A43F44-42E7-6545-A04D-8944B7360DED}"/>
              </a:ext>
            </a:extLst>
          </p:cNvPr>
          <p:cNvPicPr>
            <a:picLocks noChangeAspect="1"/>
          </p:cNvPicPr>
          <p:nvPr/>
        </p:nvPicPr>
        <p:blipFill>
          <a:blip r:embed="rId2"/>
          <a:stretch>
            <a:fillRect/>
          </a:stretch>
        </p:blipFill>
        <p:spPr>
          <a:xfrm>
            <a:off x="7998418" y="5308405"/>
            <a:ext cx="3842288" cy="1301622"/>
          </a:xfrm>
          <a:prstGeom prst="rect">
            <a:avLst/>
          </a:prstGeom>
        </p:spPr>
      </p:pic>
    </p:spTree>
    <p:extLst>
      <p:ext uri="{BB962C8B-B14F-4D97-AF65-F5344CB8AC3E}">
        <p14:creationId xmlns:p14="http://schemas.microsoft.com/office/powerpoint/2010/main" val="500224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711624" y="260648"/>
          <a:ext cx="7956376" cy="5688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Left-Right Arrow 9"/>
          <p:cNvSpPr/>
          <p:nvPr/>
        </p:nvSpPr>
        <p:spPr>
          <a:xfrm>
            <a:off x="5814828" y="4031356"/>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Right Arrow 10"/>
          <p:cNvSpPr/>
          <p:nvPr/>
        </p:nvSpPr>
        <p:spPr>
          <a:xfrm rot="7852510">
            <a:off x="2972738" y="2364888"/>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rot="16576670">
            <a:off x="8916793" y="2108358"/>
            <a:ext cx="871537" cy="950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5" descr="Imagen 7.png"/>
          <p:cNvPicPr>
            <a:picLocks noChangeAspect="1"/>
          </p:cNvPicPr>
          <p:nvPr/>
        </p:nvPicPr>
        <p:blipFill>
          <a:blip r:embed="rId9" cstate="print"/>
          <a:srcRect/>
          <a:stretch>
            <a:fillRect/>
          </a:stretch>
        </p:blipFill>
        <p:spPr bwMode="auto">
          <a:xfrm>
            <a:off x="1524000" y="6073776"/>
            <a:ext cx="9144000" cy="784225"/>
          </a:xfrm>
          <a:prstGeom prst="rect">
            <a:avLst/>
          </a:prstGeom>
          <a:noFill/>
          <a:ln w="9525">
            <a:noFill/>
            <a:miter lim="800000"/>
            <a:headEnd/>
            <a:tailEnd/>
          </a:ln>
        </p:spPr>
      </p:pic>
    </p:spTree>
    <p:extLst>
      <p:ext uri="{BB962C8B-B14F-4D97-AF65-F5344CB8AC3E}">
        <p14:creationId xmlns:p14="http://schemas.microsoft.com/office/powerpoint/2010/main" val="403342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1000" fill="hold"/>
                                        <p:tgtEl>
                                          <p:spTgt spid="1026"/>
                                        </p:tgtEl>
                                        <p:attrNameLst>
                                          <p:attrName>ppt_w</p:attrName>
                                        </p:attrNameLst>
                                      </p:cBhvr>
                                      <p:tavLst>
                                        <p:tav tm="0">
                                          <p:val>
                                            <p:fltVal val="0"/>
                                          </p:val>
                                        </p:tav>
                                        <p:tav tm="100000">
                                          <p:val>
                                            <p:strVal val="#ppt_w"/>
                                          </p:val>
                                        </p:tav>
                                      </p:tavLst>
                                    </p:anim>
                                    <p:anim calcmode="lin" valueType="num">
                                      <p:cBhvr>
                                        <p:cTn id="14" dur="1000" fill="hold"/>
                                        <p:tgtEl>
                                          <p:spTgt spid="1026"/>
                                        </p:tgtEl>
                                        <p:attrNameLst>
                                          <p:attrName>ppt_h</p:attrName>
                                        </p:attrNameLst>
                                      </p:cBhvr>
                                      <p:tavLst>
                                        <p:tav tm="0">
                                          <p:val>
                                            <p:fltVal val="0"/>
                                          </p:val>
                                        </p:tav>
                                        <p:tav tm="100000">
                                          <p:val>
                                            <p:strVal val="#ppt_h"/>
                                          </p:val>
                                        </p:tav>
                                      </p:tavLst>
                                    </p:anim>
                                    <p:anim calcmode="lin" valueType="num">
                                      <p:cBhvr>
                                        <p:cTn id="15" dur="1000" fill="hold"/>
                                        <p:tgtEl>
                                          <p:spTgt spid="1026"/>
                                        </p:tgtEl>
                                        <p:attrNameLst>
                                          <p:attrName>style.rotation</p:attrName>
                                        </p:attrNameLst>
                                      </p:cBhvr>
                                      <p:tavLst>
                                        <p:tav tm="0">
                                          <p:val>
                                            <p:fltVal val="90"/>
                                          </p:val>
                                        </p:tav>
                                        <p:tav tm="100000">
                                          <p:val>
                                            <p:fltVal val="0"/>
                                          </p:val>
                                        </p:tav>
                                      </p:tavLst>
                                    </p:anim>
                                    <p:animEffect transition="in" filter="fade">
                                      <p:cBhvr>
                                        <p:cTn id="16" dur="1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D51EDC-5C5B-AF45-9EDF-88F97027114A}"/>
              </a:ext>
            </a:extLst>
          </p:cNvPr>
          <p:cNvSpPr>
            <a:spLocks noGrp="1"/>
          </p:cNvSpPr>
          <p:nvPr>
            <p:ph type="title"/>
          </p:nvPr>
        </p:nvSpPr>
        <p:spPr/>
        <p:txBody>
          <a:bodyPr/>
          <a:lstStyle/>
          <a:p>
            <a:r>
              <a:rPr lang="es-EC" dirty="0"/>
              <a:t>Ecuador y CC</a:t>
            </a:r>
          </a:p>
        </p:txBody>
      </p:sp>
      <p:sp>
        <p:nvSpPr>
          <p:cNvPr id="3" name="Marcador de contenido 2">
            <a:extLst>
              <a:ext uri="{FF2B5EF4-FFF2-40B4-BE49-F238E27FC236}">
                <a16:creationId xmlns:a16="http://schemas.microsoft.com/office/drawing/2014/main" id="{18433EF3-0B21-7B47-BEAC-0C6B2F80D76D}"/>
              </a:ext>
            </a:extLst>
          </p:cNvPr>
          <p:cNvSpPr>
            <a:spLocks noGrp="1"/>
          </p:cNvSpPr>
          <p:nvPr>
            <p:ph idx="1"/>
          </p:nvPr>
        </p:nvSpPr>
        <p:spPr/>
        <p:txBody>
          <a:bodyPr/>
          <a:lstStyle/>
          <a:p>
            <a:r>
              <a:rPr lang="es-EC" dirty="0"/>
              <a:t>22 de junio 2017, Asamblea aprueba el Acuerdo de París</a:t>
            </a:r>
          </a:p>
          <a:p>
            <a:r>
              <a:rPr lang="es-EC" dirty="0"/>
              <a:t>29 de julio – Presidente ratifica el Acuerdo de París en Nueva Rocafuerte – YASUNÍ</a:t>
            </a:r>
          </a:p>
          <a:p>
            <a:r>
              <a:rPr lang="es-EC" dirty="0"/>
              <a:t>Gran institucionalidad para el CC en Ecuador: 1ra, 2da, 3ra Comunicación Nacional sobre CC, Estrategia Nacional de Cambio Climático, Plan Nacional del Buen Vivir</a:t>
            </a:r>
          </a:p>
          <a:p>
            <a:r>
              <a:rPr lang="es-ES" dirty="0"/>
              <a:t>Comité Interinstitucional del Cambio Climático </a:t>
            </a:r>
            <a:endParaRPr lang="es-EC" dirty="0"/>
          </a:p>
          <a:p>
            <a:r>
              <a:rPr lang="es-EC" dirty="0"/>
              <a:t>INDC y NDC 2019</a:t>
            </a:r>
          </a:p>
          <a:p>
            <a:endParaRPr lang="es-EC" dirty="0"/>
          </a:p>
        </p:txBody>
      </p:sp>
      <p:pic>
        <p:nvPicPr>
          <p:cNvPr id="4" name="Imagen 3">
            <a:extLst>
              <a:ext uri="{FF2B5EF4-FFF2-40B4-BE49-F238E27FC236}">
                <a16:creationId xmlns:a16="http://schemas.microsoft.com/office/drawing/2014/main" id="{B2BCC6D0-8829-4A43-869E-B1BEEADE37C2}"/>
              </a:ext>
            </a:extLst>
          </p:cNvPr>
          <p:cNvPicPr>
            <a:picLocks noChangeAspect="1"/>
          </p:cNvPicPr>
          <p:nvPr/>
        </p:nvPicPr>
        <p:blipFill>
          <a:blip r:embed="rId2"/>
          <a:stretch>
            <a:fillRect/>
          </a:stretch>
        </p:blipFill>
        <p:spPr>
          <a:xfrm>
            <a:off x="7998418" y="5308405"/>
            <a:ext cx="3842288" cy="1301622"/>
          </a:xfrm>
          <a:prstGeom prst="rect">
            <a:avLst/>
          </a:prstGeom>
        </p:spPr>
      </p:pic>
    </p:spTree>
    <p:extLst>
      <p:ext uri="{BB962C8B-B14F-4D97-AF65-F5344CB8AC3E}">
        <p14:creationId xmlns:p14="http://schemas.microsoft.com/office/powerpoint/2010/main" val="1615071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DECD76-E1B7-B84C-A42A-9FCC66C05E3F}"/>
              </a:ext>
            </a:extLst>
          </p:cNvPr>
          <p:cNvSpPr>
            <a:spLocks noGrp="1"/>
          </p:cNvSpPr>
          <p:nvPr>
            <p:ph type="title"/>
          </p:nvPr>
        </p:nvSpPr>
        <p:spPr/>
        <p:txBody>
          <a:bodyPr>
            <a:normAutofit/>
          </a:bodyPr>
          <a:lstStyle/>
          <a:p>
            <a:r>
              <a:rPr lang="es-ES" dirty="0"/>
              <a:t>Distribución de emisiones netas</a:t>
            </a:r>
            <a:br>
              <a:rPr lang="es-EC" dirty="0"/>
            </a:br>
            <a:endParaRPr lang="es-EC" dirty="0"/>
          </a:p>
        </p:txBody>
      </p:sp>
      <p:pic>
        <p:nvPicPr>
          <p:cNvPr id="4" name="Picture 18">
            <a:extLst>
              <a:ext uri="{FF2B5EF4-FFF2-40B4-BE49-F238E27FC236}">
                <a16:creationId xmlns:a16="http://schemas.microsoft.com/office/drawing/2014/main" id="{52B52237-6496-1C46-81F8-400F47EC4923}"/>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6722" t="8189" r="17395"/>
          <a:stretch/>
        </p:blipFill>
        <p:spPr bwMode="auto">
          <a:xfrm>
            <a:off x="991891" y="1027906"/>
            <a:ext cx="7315200" cy="5362413"/>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6DF1A0F4-2B51-014D-9670-6015E84FA68E}"/>
              </a:ext>
            </a:extLst>
          </p:cNvPr>
          <p:cNvPicPr>
            <a:picLocks noChangeAspect="1"/>
          </p:cNvPicPr>
          <p:nvPr/>
        </p:nvPicPr>
        <p:blipFill>
          <a:blip r:embed="rId3"/>
          <a:stretch>
            <a:fillRect/>
          </a:stretch>
        </p:blipFill>
        <p:spPr>
          <a:xfrm>
            <a:off x="7998418" y="5308405"/>
            <a:ext cx="3842288" cy="1301622"/>
          </a:xfrm>
          <a:prstGeom prst="rect">
            <a:avLst/>
          </a:prstGeom>
        </p:spPr>
      </p:pic>
    </p:spTree>
    <p:extLst>
      <p:ext uri="{BB962C8B-B14F-4D97-AF65-F5344CB8AC3E}">
        <p14:creationId xmlns:p14="http://schemas.microsoft.com/office/powerpoint/2010/main" val="519047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A6AC84-A287-0244-863F-C954A1A79DB7}"/>
              </a:ext>
            </a:extLst>
          </p:cNvPr>
          <p:cNvSpPr>
            <a:spLocks noGrp="1"/>
          </p:cNvSpPr>
          <p:nvPr>
            <p:ph type="title"/>
          </p:nvPr>
        </p:nvSpPr>
        <p:spPr>
          <a:xfrm>
            <a:off x="0" y="365125"/>
            <a:ext cx="10515600" cy="1325563"/>
          </a:xfrm>
        </p:spPr>
        <p:txBody>
          <a:bodyPr/>
          <a:lstStyle/>
          <a:p>
            <a:pPr algn="ctr"/>
            <a:r>
              <a:rPr lang="es-EC" dirty="0"/>
              <a:t>Emisiones Ecuador</a:t>
            </a:r>
          </a:p>
        </p:txBody>
      </p:sp>
      <p:pic>
        <p:nvPicPr>
          <p:cNvPr id="4" name="Picture 19">
            <a:extLst>
              <a:ext uri="{FF2B5EF4-FFF2-40B4-BE49-F238E27FC236}">
                <a16:creationId xmlns:a16="http://schemas.microsoft.com/office/drawing/2014/main" id="{1DD4B49D-0435-DF4F-AFD7-87B65F40B4DF}"/>
              </a:ext>
            </a:extLst>
          </p:cNvPr>
          <p:cNvPicPr/>
          <p:nvPr/>
        </p:nvPicPr>
        <p:blipFill rotWithShape="1">
          <a:blip r:embed="rId2" cstate="print">
            <a:extLst>
              <a:ext uri="{28A0092B-C50C-407E-A947-70E740481C1C}">
                <a14:useLocalDpi xmlns:a14="http://schemas.microsoft.com/office/drawing/2010/main" val="0"/>
              </a:ext>
            </a:extLst>
          </a:blip>
          <a:srcRect t="2809"/>
          <a:stretch/>
        </p:blipFill>
        <p:spPr bwMode="auto">
          <a:xfrm>
            <a:off x="1876586" y="1690688"/>
            <a:ext cx="8941231" cy="4896092"/>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B1D8ADEE-5F31-C245-9BB7-09B6F90A30DC}"/>
              </a:ext>
            </a:extLst>
          </p:cNvPr>
          <p:cNvPicPr>
            <a:picLocks noChangeAspect="1"/>
          </p:cNvPicPr>
          <p:nvPr/>
        </p:nvPicPr>
        <p:blipFill>
          <a:blip r:embed="rId3"/>
          <a:stretch>
            <a:fillRect/>
          </a:stretch>
        </p:blipFill>
        <p:spPr>
          <a:xfrm>
            <a:off x="8219915" y="78982"/>
            <a:ext cx="3842288" cy="1301622"/>
          </a:xfrm>
          <a:prstGeom prst="rect">
            <a:avLst/>
          </a:prstGeom>
        </p:spPr>
      </p:pic>
    </p:spTree>
    <p:extLst>
      <p:ext uri="{BB962C8B-B14F-4D97-AF65-F5344CB8AC3E}">
        <p14:creationId xmlns:p14="http://schemas.microsoft.com/office/powerpoint/2010/main" val="2468195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B94943-23D8-D842-96A5-E8816CC8EDC5}"/>
              </a:ext>
            </a:extLst>
          </p:cNvPr>
          <p:cNvSpPr>
            <a:spLocks noGrp="1"/>
          </p:cNvSpPr>
          <p:nvPr>
            <p:ph type="title"/>
          </p:nvPr>
        </p:nvSpPr>
        <p:spPr/>
        <p:txBody>
          <a:bodyPr/>
          <a:lstStyle/>
          <a:p>
            <a:r>
              <a:rPr lang="es-EC" dirty="0"/>
              <a:t>Deforestación en Ecuador</a:t>
            </a:r>
          </a:p>
        </p:txBody>
      </p:sp>
      <p:pic>
        <p:nvPicPr>
          <p:cNvPr id="4" name="Imagen 3">
            <a:extLst>
              <a:ext uri="{FF2B5EF4-FFF2-40B4-BE49-F238E27FC236}">
                <a16:creationId xmlns:a16="http://schemas.microsoft.com/office/drawing/2014/main" id="{F5742B5B-7DA3-6D42-9D52-BBF406F80F93}"/>
              </a:ext>
            </a:extLst>
          </p:cNvPr>
          <p:cNvPicPr/>
          <p:nvPr/>
        </p:nvPicPr>
        <p:blipFill>
          <a:blip r:embed="rId2"/>
          <a:stretch>
            <a:fillRect/>
          </a:stretch>
        </p:blipFill>
        <p:spPr>
          <a:xfrm>
            <a:off x="1301858" y="1728787"/>
            <a:ext cx="7671661" cy="5129213"/>
          </a:xfrm>
          <a:prstGeom prst="rect">
            <a:avLst/>
          </a:prstGeom>
        </p:spPr>
      </p:pic>
      <p:pic>
        <p:nvPicPr>
          <p:cNvPr id="5" name="Imagen 4">
            <a:extLst>
              <a:ext uri="{FF2B5EF4-FFF2-40B4-BE49-F238E27FC236}">
                <a16:creationId xmlns:a16="http://schemas.microsoft.com/office/drawing/2014/main" id="{8B4F4478-9970-354C-87D1-0E186EF272CF}"/>
              </a:ext>
            </a:extLst>
          </p:cNvPr>
          <p:cNvPicPr>
            <a:picLocks noChangeAspect="1"/>
          </p:cNvPicPr>
          <p:nvPr/>
        </p:nvPicPr>
        <p:blipFill>
          <a:blip r:embed="rId3"/>
          <a:stretch>
            <a:fillRect/>
          </a:stretch>
        </p:blipFill>
        <p:spPr>
          <a:xfrm>
            <a:off x="8219915" y="78982"/>
            <a:ext cx="3842288" cy="1301622"/>
          </a:xfrm>
          <a:prstGeom prst="rect">
            <a:avLst/>
          </a:prstGeom>
        </p:spPr>
      </p:pic>
    </p:spTree>
    <p:extLst>
      <p:ext uri="{BB962C8B-B14F-4D97-AF65-F5344CB8AC3E}">
        <p14:creationId xmlns:p14="http://schemas.microsoft.com/office/powerpoint/2010/main" val="3338012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60170-E3AD-9344-BBE3-AA277767B5E0}"/>
              </a:ext>
            </a:extLst>
          </p:cNvPr>
          <p:cNvSpPr>
            <a:spLocks noGrp="1"/>
          </p:cNvSpPr>
          <p:nvPr>
            <p:ph type="title"/>
          </p:nvPr>
        </p:nvSpPr>
        <p:spPr/>
        <p:txBody>
          <a:bodyPr/>
          <a:lstStyle/>
          <a:p>
            <a:r>
              <a:rPr lang="es-EC" dirty="0"/>
              <a:t>Situación energética del país</a:t>
            </a:r>
          </a:p>
        </p:txBody>
      </p:sp>
      <p:sp>
        <p:nvSpPr>
          <p:cNvPr id="3" name="Marcador de contenido 2">
            <a:extLst>
              <a:ext uri="{FF2B5EF4-FFF2-40B4-BE49-F238E27FC236}">
                <a16:creationId xmlns:a16="http://schemas.microsoft.com/office/drawing/2014/main" id="{DB6EBD29-402B-144B-B89D-51F6F41810FC}"/>
              </a:ext>
            </a:extLst>
          </p:cNvPr>
          <p:cNvSpPr>
            <a:spLocks noGrp="1"/>
          </p:cNvSpPr>
          <p:nvPr>
            <p:ph idx="1"/>
          </p:nvPr>
        </p:nvSpPr>
        <p:spPr/>
        <p:txBody>
          <a:bodyPr>
            <a:normAutofit lnSpcReduction="10000"/>
          </a:bodyPr>
          <a:lstStyle/>
          <a:p>
            <a:r>
              <a:rPr lang="es-ES" dirty="0"/>
              <a:t>Enorme potencial en términos energéticos por su situación geográfica que le permite tener sol todo el año, la activa cordillera de los Andes que implica una gran fuente de geotermia con el corredor de los volcanes, la multiplicidad de ríos y cuerpos de agua en una geografía interrumpida por montañas y valles que promueven las caídas de agua necesarias para la energía hidroeléctrica. </a:t>
            </a:r>
          </a:p>
          <a:p>
            <a:r>
              <a:rPr lang="es-ES" dirty="0"/>
              <a:t>Para el 2016, el petróleo representó el 87,60% (de la producción de energía), seguido de la </a:t>
            </a:r>
            <a:r>
              <a:rPr lang="es-ES" dirty="0" err="1"/>
              <a:t>hidroenergía</a:t>
            </a:r>
            <a:r>
              <a:rPr lang="es-ES" dirty="0"/>
              <a:t> con el 5,34% y gas natural con 4,57%. En el caso de las otras fuentes primarias constituidas por energía eólica, aceite de piñón y residuos sólidos, su participación fue del 1,63%” de la producción de energía primaria.</a:t>
            </a:r>
            <a:endParaRPr lang="es-EC" dirty="0"/>
          </a:p>
          <a:p>
            <a:endParaRPr lang="es-ES" dirty="0"/>
          </a:p>
          <a:p>
            <a:endParaRPr lang="es-EC" dirty="0"/>
          </a:p>
        </p:txBody>
      </p:sp>
      <p:pic>
        <p:nvPicPr>
          <p:cNvPr id="4" name="Imagen 3">
            <a:extLst>
              <a:ext uri="{FF2B5EF4-FFF2-40B4-BE49-F238E27FC236}">
                <a16:creationId xmlns:a16="http://schemas.microsoft.com/office/drawing/2014/main" id="{8F294C1E-1384-DC48-91B6-ECCDF052C5E5}"/>
              </a:ext>
            </a:extLst>
          </p:cNvPr>
          <p:cNvPicPr>
            <a:picLocks noChangeAspect="1"/>
          </p:cNvPicPr>
          <p:nvPr/>
        </p:nvPicPr>
        <p:blipFill>
          <a:blip r:embed="rId2"/>
          <a:stretch>
            <a:fillRect/>
          </a:stretch>
        </p:blipFill>
        <p:spPr>
          <a:xfrm>
            <a:off x="8219915" y="78982"/>
            <a:ext cx="3842288" cy="1301622"/>
          </a:xfrm>
          <a:prstGeom prst="rect">
            <a:avLst/>
          </a:prstGeom>
        </p:spPr>
      </p:pic>
    </p:spTree>
    <p:extLst>
      <p:ext uri="{BB962C8B-B14F-4D97-AF65-F5344CB8AC3E}">
        <p14:creationId xmlns:p14="http://schemas.microsoft.com/office/powerpoint/2010/main" val="134577846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621</Words>
  <Application>Microsoft Macintosh PowerPoint</Application>
  <PresentationFormat>Panorámica</PresentationFormat>
  <Paragraphs>65</Paragraphs>
  <Slides>18</Slides>
  <Notes>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18</vt:i4>
      </vt:variant>
    </vt:vector>
  </HeadingPairs>
  <TitlesOfParts>
    <vt:vector size="23" baseType="lpstr">
      <vt:lpstr>Arial</vt:lpstr>
      <vt:lpstr>Calibri</vt:lpstr>
      <vt:lpstr>Calibri Light</vt:lpstr>
      <vt:lpstr>Symbol</vt:lpstr>
      <vt:lpstr>Tema de Office</vt:lpstr>
      <vt:lpstr>Presentación de PowerPoint</vt:lpstr>
      <vt:lpstr>Avances y retrocesos de los NDC del Ecuador</vt:lpstr>
      <vt:lpstr>Antecedentes de Ecuador y vulnebilidad</vt:lpstr>
      <vt:lpstr>Presentación de PowerPoint</vt:lpstr>
      <vt:lpstr>Ecuador y CC</vt:lpstr>
      <vt:lpstr>Distribución de emisiones netas </vt:lpstr>
      <vt:lpstr>Emisiones Ecuador</vt:lpstr>
      <vt:lpstr>Deforestación en Ecuador</vt:lpstr>
      <vt:lpstr>Situación energética del país</vt:lpstr>
      <vt:lpstr>Petróleo en Ecuador</vt:lpstr>
      <vt:lpstr>Matriz de oferta energética </vt:lpstr>
      <vt:lpstr>Reducción de energía y transporte como sector más demandante</vt:lpstr>
      <vt:lpstr>INDC en el mundo</vt:lpstr>
      <vt:lpstr>NDC de Ecuador: 29 de marzo de 2019 </vt:lpstr>
      <vt:lpstr>NDC: USCUSS – Cambio de uso del suelo</vt:lpstr>
      <vt:lpstr>TRIBUNALES DE DERECHOS DE LA NATURALEZA: Caso Cambio Climático</vt:lpstr>
      <vt:lpstr>Derechos de la Naturaleza en el mundo</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nati.greene@gmail.com</dc:creator>
  <cp:lastModifiedBy>nati.greene@gmail.com</cp:lastModifiedBy>
  <cp:revision>6</cp:revision>
  <dcterms:created xsi:type="dcterms:W3CDTF">2019-07-04T14:33:04Z</dcterms:created>
  <dcterms:modified xsi:type="dcterms:W3CDTF">2019-07-04T15:32:49Z</dcterms:modified>
</cp:coreProperties>
</file>