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8" r:id="rId4"/>
    <p:sldId id="291" r:id="rId5"/>
    <p:sldId id="292" r:id="rId6"/>
    <p:sldId id="280" r:id="rId7"/>
    <p:sldId id="288" r:id="rId8"/>
    <p:sldId id="2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721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749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634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585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94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3728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9875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7158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99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629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821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112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04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323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288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841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485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CFAD6-DCE1-4911-B728-5F6D53FE6442}" type="datetimeFigureOut">
              <a:rPr lang="es-PE" smtClean="0"/>
              <a:t>18/06/2020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EA11E-7723-4A60-BB05-68114639F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3188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inei.gob.pe/media/MenuRecursivo/boletines/informe-tecnico-produccion_abril-2020.pdf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lcomercio.pe/economia/peru/coronavirus-peru-ipe-economia-peruana-caeria-a-dos-digitos-este-2020-por-covid-19-su-peor-registro-en-70-anos-empleo-inversion-consumo-privado-noticia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6B4CA-1608-48AD-A4F8-9A43B1A83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b="1" dirty="0"/>
              <a:t>Conversatorio Virtual: </a:t>
            </a:r>
            <a:br>
              <a:rPr lang="es-PE" dirty="0"/>
            </a:br>
            <a:r>
              <a:rPr lang="es-PE" b="1" dirty="0"/>
              <a:t>¿Reactivación sin reorientación?, la amenaza </a:t>
            </a:r>
            <a:r>
              <a:rPr lang="es-PE" b="1" dirty="0" err="1"/>
              <a:t>post-pandemia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B18B81-D1BC-43E7-9449-CA5BCE1B0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 dirty="0"/>
          </a:p>
          <a:p>
            <a:r>
              <a:rPr lang="es-PE" dirty="0"/>
              <a:t>Rodolfo Bejarano</a:t>
            </a:r>
          </a:p>
        </p:txBody>
      </p:sp>
    </p:spTree>
    <p:extLst>
      <p:ext uri="{BB962C8B-B14F-4D97-AF65-F5344CB8AC3E}">
        <p14:creationId xmlns:p14="http://schemas.microsoft.com/office/powerpoint/2010/main" val="223404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41511-B789-4EE4-915C-7AC3C520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Impactos Covid-19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DF1FE2-62BD-462B-A14F-0EC8D5B9E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60476"/>
            <a:ext cx="10515600" cy="4523660"/>
          </a:xfrm>
        </p:spPr>
        <p:txBody>
          <a:bodyPr>
            <a:normAutofit/>
          </a:bodyPr>
          <a:lstStyle/>
          <a:p>
            <a:r>
              <a:rPr lang="es-PE" dirty="0"/>
              <a:t>Caída PBI, empleo, comercio, ingresos tributarios -algunas excepciones (agro, financiero, telecomunicaciones, minería?) / emisiones, contaminación. </a:t>
            </a:r>
          </a:p>
          <a:p>
            <a:pPr lvl="1"/>
            <a:endParaRPr lang="es-PE" sz="2400" dirty="0"/>
          </a:p>
          <a:p>
            <a:pPr marL="0" indent="0">
              <a:buNone/>
            </a:pPr>
            <a:r>
              <a:rPr lang="es-PE" dirty="0"/>
              <a:t>Respuesta: </a:t>
            </a:r>
          </a:p>
          <a:p>
            <a:r>
              <a:rPr lang="es-PE" dirty="0"/>
              <a:t>Gasto público y otras medidas (110 mil millones – 14.5% PBI), incluye Reactiva 60 mil millones</a:t>
            </a:r>
          </a:p>
          <a:p>
            <a:r>
              <a:rPr lang="es-PE" dirty="0"/>
              <a:t>Verdadero gasto: emergencia, bonos, canastas, seguros, (9 mil millones)</a:t>
            </a:r>
          </a:p>
          <a:p>
            <a:r>
              <a:rPr lang="es-PE" dirty="0"/>
              <a:t>Espaldas financieras / pero endeudamiento público (bonos, crédito FMI),  </a:t>
            </a:r>
          </a:p>
          <a:p>
            <a:r>
              <a:rPr lang="es-PE" dirty="0"/>
              <a:t>No se recurre a la tributación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052A9F-AA66-434F-8C08-580287A6C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02" t="24641" r="34085" b="28253"/>
          <a:stretch/>
        </p:blipFill>
        <p:spPr>
          <a:xfrm>
            <a:off x="7972023" y="0"/>
            <a:ext cx="4204622" cy="19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F519C-3A6C-44BB-A905-A376D2001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Más de lo mismo: SALVESE QUIEN PUEDA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E7F4C3-1DED-48DD-870A-6A11A535E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156569"/>
            <a:ext cx="9613861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dirty="0"/>
              <a:t>Libre albedrio/mercado: control de personas pero no de negocios </a:t>
            </a:r>
          </a:p>
          <a:p>
            <a:pPr marL="0" indent="0">
              <a:buNone/>
            </a:pPr>
            <a:r>
              <a:rPr lang="es-PE" dirty="0"/>
              <a:t>Los derechos y la vida están por debajo de lo económico:</a:t>
            </a:r>
          </a:p>
          <a:p>
            <a:r>
              <a:rPr lang="es-PE" dirty="0"/>
              <a:t>Desprotección de pacientes, consumidores </a:t>
            </a:r>
          </a:p>
          <a:p>
            <a:r>
              <a:rPr lang="es-PE" dirty="0"/>
              <a:t>Agricultura familiar y </a:t>
            </a:r>
            <a:r>
              <a:rPr lang="es-PE" dirty="0" err="1"/>
              <a:t>Mypes</a:t>
            </a:r>
            <a:r>
              <a:rPr lang="es-PE" dirty="0"/>
              <a:t> son dejados de lado</a:t>
            </a:r>
          </a:p>
          <a:p>
            <a:r>
              <a:rPr lang="es-PE" dirty="0"/>
              <a:t>Pueblos indígenas afectados</a:t>
            </a:r>
          </a:p>
          <a:p>
            <a:r>
              <a:rPr lang="es-PE" dirty="0"/>
              <a:t>Desplazados, conflictividad social</a:t>
            </a:r>
          </a:p>
          <a:p>
            <a:pPr marL="0" indent="0">
              <a:buNone/>
            </a:pPr>
            <a:r>
              <a:rPr lang="es-PE" dirty="0"/>
              <a:t>Reactivación está profundizando el sistema: </a:t>
            </a:r>
          </a:p>
          <a:p>
            <a:r>
              <a:rPr lang="es-PE" dirty="0"/>
              <a:t>Préstamos “Reactiva CONFIEP” / Plan Arranca (proyectos) – grupos económicos: lavado, sobornos, fraude, despidos, etc. </a:t>
            </a:r>
          </a:p>
        </p:txBody>
      </p:sp>
    </p:spTree>
    <p:extLst>
      <p:ext uri="{BB962C8B-B14F-4D97-AF65-F5344CB8AC3E}">
        <p14:creationId xmlns:p14="http://schemas.microsoft.com/office/powerpoint/2010/main" val="413621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F519C-3A6C-44BB-A905-A376D200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09" y="1073463"/>
            <a:ext cx="10515600" cy="484881"/>
          </a:xfrm>
        </p:spPr>
        <p:txBody>
          <a:bodyPr>
            <a:noAutofit/>
          </a:bodyPr>
          <a:lstStyle/>
          <a:p>
            <a:r>
              <a:rPr lang="es-PE" sz="3200" b="1" dirty="0"/>
              <a:t>Hacia dónde orientar? </a:t>
            </a:r>
            <a:br>
              <a:rPr lang="es-PE" sz="3200" b="1" dirty="0"/>
            </a:br>
            <a:r>
              <a:rPr lang="es-PE" sz="3200" b="1" dirty="0"/>
              <a:t>Transición para superar crisis, desigualdad, cambio climático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E7F4C3-1DED-48DD-870A-6A11A535E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49" y="2144713"/>
            <a:ext cx="10515600" cy="5082259"/>
          </a:xfrm>
        </p:spPr>
        <p:txBody>
          <a:bodyPr>
            <a:normAutofit/>
          </a:bodyPr>
          <a:lstStyle/>
          <a:p>
            <a:r>
              <a:rPr lang="es-PE" sz="2600" dirty="0"/>
              <a:t>Rol del estado: protección social, regulación, control de recursos y sectores estratégicos.</a:t>
            </a:r>
          </a:p>
          <a:p>
            <a:r>
              <a:rPr lang="es-PE" sz="2600" dirty="0"/>
              <a:t>Protección de derechos de pueblos (comunidades, </a:t>
            </a:r>
            <a:r>
              <a:rPr lang="es-PE" sz="2600" dirty="0" err="1"/>
              <a:t>Piaci</a:t>
            </a:r>
            <a:r>
              <a:rPr lang="es-PE" sz="2600" dirty="0"/>
              <a:t>, </a:t>
            </a:r>
            <a:r>
              <a:rPr lang="es-PE" sz="2600" dirty="0" err="1"/>
              <a:t>etc</a:t>
            </a:r>
            <a:r>
              <a:rPr lang="es-PE" sz="2600" dirty="0"/>
              <a:t>): interculturalidad, consulta previa (AIDESEP, ONAMIAP)</a:t>
            </a:r>
          </a:p>
          <a:p>
            <a:r>
              <a:rPr lang="es-PE" sz="2600" dirty="0"/>
              <a:t>Conservación de la naturaleza, ordenamiento territorial, nueva contabilidad nacional</a:t>
            </a:r>
          </a:p>
          <a:p>
            <a:r>
              <a:rPr lang="es-PE" sz="2600" dirty="0"/>
              <a:t>Cambio en la matriz energética, </a:t>
            </a:r>
            <a:r>
              <a:rPr lang="es-PE" sz="2600" dirty="0" err="1"/>
              <a:t>extractivismo</a:t>
            </a:r>
            <a:r>
              <a:rPr lang="es-PE" sz="2600" dirty="0"/>
              <a:t> indispensable, manejo de desechos</a:t>
            </a:r>
          </a:p>
          <a:p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351270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F519C-3A6C-44BB-A905-A376D200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53" y="1047705"/>
            <a:ext cx="10515600" cy="484881"/>
          </a:xfrm>
        </p:spPr>
        <p:txBody>
          <a:bodyPr>
            <a:noAutofit/>
          </a:bodyPr>
          <a:lstStyle/>
          <a:p>
            <a:r>
              <a:rPr lang="es-PE" sz="3200" b="1" dirty="0"/>
              <a:t>Hacia dónde orientar? </a:t>
            </a:r>
            <a:br>
              <a:rPr lang="es-PE" sz="3200" b="1" dirty="0"/>
            </a:br>
            <a:r>
              <a:rPr lang="es-PE" sz="3200" b="1" dirty="0"/>
              <a:t>Transición para superar crisis, desigualdad, cambio climático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E7F4C3-1DED-48DD-870A-6A11A535E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53" y="2389412"/>
            <a:ext cx="10515600" cy="5082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2600" dirty="0"/>
              <a:t>Orientación económica más humana, saludable, ecológica y solidaria (</a:t>
            </a:r>
            <a:r>
              <a:rPr lang="es-PE" sz="2600" dirty="0" err="1"/>
              <a:t>Mocicc</a:t>
            </a:r>
            <a:r>
              <a:rPr lang="es-PE" sz="2600" dirty="0"/>
              <a:t>, </a:t>
            </a:r>
            <a:r>
              <a:rPr lang="es-PE" sz="2600" dirty="0" err="1"/>
              <a:t>Mcmc</a:t>
            </a:r>
            <a:r>
              <a:rPr lang="es-PE" sz="2600" dirty="0"/>
              <a:t> y otros):</a:t>
            </a:r>
          </a:p>
          <a:p>
            <a:r>
              <a:rPr lang="es-PE" sz="2600" dirty="0"/>
              <a:t>Nueva economía: reforma tributaria (impuesto a la riqueza, eliminación de beneficios tributarios), financiamiento responsable, control de capitales.</a:t>
            </a:r>
          </a:p>
          <a:p>
            <a:r>
              <a:rPr lang="es-PE" sz="2600" dirty="0"/>
              <a:t>Nueva arquitectura internacional: alivio de la deuda, ITF, tributación a las multinacionales, guaridas fiscales, comercio, inversiones.</a:t>
            </a:r>
          </a:p>
          <a:p>
            <a:r>
              <a:rPr lang="es-PE" sz="2600" dirty="0"/>
              <a:t>Coordinación con países y bloques.</a:t>
            </a:r>
          </a:p>
        </p:txBody>
      </p:sp>
    </p:spTree>
    <p:extLst>
      <p:ext uri="{BB962C8B-B14F-4D97-AF65-F5344CB8AC3E}">
        <p14:creationId xmlns:p14="http://schemas.microsoft.com/office/powerpoint/2010/main" val="42499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A1BFD-5A04-484E-A16F-CE9865795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369333"/>
          </a:xfrm>
        </p:spPr>
        <p:txBody>
          <a:bodyPr>
            <a:noAutofit/>
          </a:bodyPr>
          <a:lstStyle/>
          <a:p>
            <a:r>
              <a:rPr lang="es-PE" sz="3200" b="1" dirty="0"/>
              <a:t>Economía peruana cayó 13.1% en primeros 4 meses del 2020</a:t>
            </a:r>
            <a:br>
              <a:rPr lang="es-PE" sz="3200" b="1" dirty="0"/>
            </a:br>
            <a:endParaRPr lang="es-PE" sz="3200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F48C4F9-856E-40CD-8232-B9F74EDCD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90207" y="1236373"/>
            <a:ext cx="3266941" cy="5256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dirty="0"/>
              <a:t>Los sectores que más cayeron fueron la construcción, alojamiento y restaurantes, pesca y manufactura.</a:t>
            </a:r>
          </a:p>
          <a:p>
            <a:pPr marL="0" indent="0">
              <a:buNone/>
            </a:pPr>
            <a:r>
              <a:rPr lang="es-PE" dirty="0"/>
              <a:t>El sector agropecuario, junto con telecomunicaciones, financiero y administración pública son los que han crecido.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666A677-78F5-4C2F-A24A-11CBEF27675F}"/>
              </a:ext>
            </a:extLst>
          </p:cNvPr>
          <p:cNvSpPr/>
          <p:nvPr/>
        </p:nvSpPr>
        <p:spPr>
          <a:xfrm>
            <a:off x="1141306" y="6492875"/>
            <a:ext cx="97125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>
                <a:hlinkClick r:id="rId2"/>
              </a:rPr>
              <a:t>https://www.inei.gob.pe/media/MenuRecursivo/boletines/informe-tecnico-produccion_abril-2020.pdf</a:t>
            </a:r>
            <a:r>
              <a:rPr lang="es-PE" sz="1200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575F8E-FB3D-4DC2-9D97-E85CCDB26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1" y="575506"/>
            <a:ext cx="8064876" cy="59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1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A1BFD-5A04-484E-A16F-CE9865795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29" y="854523"/>
            <a:ext cx="10515600" cy="652306"/>
          </a:xfrm>
        </p:spPr>
        <p:txBody>
          <a:bodyPr>
            <a:normAutofit fontScale="90000"/>
          </a:bodyPr>
          <a:lstStyle/>
          <a:p>
            <a:r>
              <a:rPr lang="es-PE" b="1" dirty="0"/>
              <a:t>Desempleo en Lima </a:t>
            </a:r>
            <a:br>
              <a:rPr lang="es-PE" b="1" dirty="0"/>
            </a:br>
            <a:r>
              <a:rPr lang="es-PE" b="1" dirty="0"/>
              <a:t>(marzo-abril-mayo)</a:t>
            </a:r>
            <a:br>
              <a:rPr lang="es-PE" b="1" dirty="0"/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B787AA-6427-4B84-948B-F455B2DA7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29" y="1709715"/>
            <a:ext cx="4673958" cy="4667250"/>
          </a:xfrm>
        </p:spPr>
        <p:txBody>
          <a:bodyPr>
            <a:normAutofit lnSpcReduction="10000"/>
          </a:bodyPr>
          <a:lstStyle/>
          <a:p>
            <a:r>
              <a:rPr lang="es-PE" dirty="0"/>
              <a:t>Solo en Lima Metropolitana más de 2.3 millones de trabajadores perdieron su empleo durante los meses de la pandemia.</a:t>
            </a:r>
          </a:p>
          <a:p>
            <a:r>
              <a:rPr lang="es-PE" dirty="0"/>
              <a:t>La población ocupada, es decir, que tenía un trabajo formal o informal, cayó 47.5% entre marzo y mayo de este año, los meses más severos del estado de emergencia. En ese periodo se pasó de contar con más de 4.8 millones de trabajadores en el 2019 a solo 2.5 millones</a:t>
            </a:r>
          </a:p>
        </p:txBody>
      </p:sp>
      <p:pic>
        <p:nvPicPr>
          <p:cNvPr id="6" name="Picture 4" descr="Lima Metropolitana: Población económicamente activa según niveles de empleo. (Fuente: INEI)">
            <a:extLst>
              <a:ext uri="{FF2B5EF4-FFF2-40B4-BE49-F238E27FC236}">
                <a16:creationId xmlns:a16="http://schemas.microsoft.com/office/drawing/2014/main" id="{17C8916D-DE4F-40DF-BD00-7142A003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85" y="0"/>
            <a:ext cx="6517515" cy="438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ima Metropolitana: Población ocupada según tamaño de empresa. (Fuente: INEI)">
            <a:extLst>
              <a:ext uri="{FF2B5EF4-FFF2-40B4-BE49-F238E27FC236}">
                <a16:creationId xmlns:a16="http://schemas.microsoft.com/office/drawing/2014/main" id="{4ED38085-607A-417A-B108-D40E70189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5"/>
          <a:stretch/>
        </p:blipFill>
        <p:spPr bwMode="auto">
          <a:xfrm>
            <a:off x="5674485" y="4187228"/>
            <a:ext cx="5238212" cy="243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3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A1BFD-5A04-484E-A16F-CE9865795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369332"/>
          </a:xfrm>
        </p:spPr>
        <p:txBody>
          <a:bodyPr>
            <a:noAutofit/>
          </a:bodyPr>
          <a:lstStyle/>
          <a:p>
            <a:r>
              <a:rPr lang="es-PE" sz="3400" b="1" dirty="0"/>
              <a:t>Crecimiento de la economía y proyección para 2020 y 2021</a:t>
            </a:r>
            <a:endParaRPr lang="es-PE" sz="3400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F48C4F9-856E-40CD-8232-B9F74EDCD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1115" y="1430854"/>
            <a:ext cx="3336198" cy="4818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dirty="0"/>
              <a:t>Instituto Peruano de Economía (IPE) proyecta que la producción nacional se contraería en 14,8% en el 2020. </a:t>
            </a:r>
          </a:p>
          <a:p>
            <a:pPr marL="0" indent="0">
              <a:buNone/>
            </a:pPr>
            <a:r>
              <a:rPr lang="es-PE" dirty="0"/>
              <a:t>En el 2021 se espera que se recupere el crecimiento en 15.6%.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666A677-78F5-4C2F-A24A-11CBEF27675F}"/>
              </a:ext>
            </a:extLst>
          </p:cNvPr>
          <p:cNvSpPr/>
          <p:nvPr/>
        </p:nvSpPr>
        <p:spPr>
          <a:xfrm>
            <a:off x="1141305" y="6168981"/>
            <a:ext cx="1008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hlinkClick r:id="rId2"/>
              </a:rPr>
              <a:t>https://elcomercio.pe/economia/peru/coronavirus-peru-ipe-economia-peruana-caeria-a-dos-digitos-este-2020-por-covid-19-su-peor-registro-en-70-anos-empleo-inversion-consumo-privado-noticia/</a:t>
            </a:r>
            <a:r>
              <a:rPr lang="es-PE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3BF7AC-0E2B-4722-A4F8-F78D40A96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521" b="27441"/>
          <a:stretch/>
        </p:blipFill>
        <p:spPr>
          <a:xfrm>
            <a:off x="297925" y="1044576"/>
            <a:ext cx="7596253" cy="52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50766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573</TotalTime>
  <Words>545</Words>
  <Application>Microsoft Office PowerPoint</Application>
  <PresentationFormat>Panorámica</PresentationFormat>
  <Paragraphs>41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Berlín</vt:lpstr>
      <vt:lpstr>Conversatorio Virtual:  ¿Reactivación sin reorientación?, la amenaza post-pandemia</vt:lpstr>
      <vt:lpstr>Impactos Covid-19</vt:lpstr>
      <vt:lpstr>Más de lo mismo: SALVESE QUIEN PUEDA</vt:lpstr>
      <vt:lpstr>Hacia dónde orientar?  Transición para superar crisis, desigualdad, cambio climático</vt:lpstr>
      <vt:lpstr>Hacia dónde orientar?  Transición para superar crisis, desigualdad, cambio climático</vt:lpstr>
      <vt:lpstr>Economía peruana cayó 13.1% en primeros 4 meses del 2020 </vt:lpstr>
      <vt:lpstr>Desempleo en Lima  (marzo-abril-mayo) </vt:lpstr>
      <vt:lpstr>Crecimiento de la economía y proyección para 2020 y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29</cp:revision>
  <dcterms:created xsi:type="dcterms:W3CDTF">2020-06-17T15:46:18Z</dcterms:created>
  <dcterms:modified xsi:type="dcterms:W3CDTF">2020-06-18T22:27:22Z</dcterms:modified>
</cp:coreProperties>
</file>